
<file path=[Content_Types].xml><?xml version="1.0" encoding="utf-8"?>
<Types xmlns="http://schemas.openxmlformats.org/package/2006/content-types">
  <Default Extension="jpeg" ContentType="image/jpeg"/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"/>
  </p:notesMasterIdLst>
  <p:sldIdLst>
    <p:sldId id="257" r:id="rId3"/>
    <p:sldId id="261" r:id="rId4"/>
    <p:sldId id="262" r:id="rId5"/>
    <p:sldId id="263" r:id="rId7"/>
    <p:sldId id="264" r:id="rId8"/>
    <p:sldId id="265" r:id="rId9"/>
    <p:sldId id="266" r:id="rId10"/>
    <p:sldId id="267" r:id="rId11"/>
    <p:sldId id="268" r:id="rId12"/>
    <p:sldId id="269" r:id="rId13"/>
    <p:sldId id="290" r:id="rId14"/>
    <p:sldId id="270" r:id="rId15"/>
    <p:sldId id="271" r:id="rId16"/>
    <p:sldId id="272" r:id="rId17"/>
    <p:sldId id="273" r:id="rId18"/>
    <p:sldId id="274" r:id="rId19"/>
    <p:sldId id="275" r:id="rId20"/>
    <p:sldId id="292" r:id="rId21"/>
    <p:sldId id="296" r:id="rId22"/>
    <p:sldId id="293" r:id="rId23"/>
    <p:sldId id="294" r:id="rId24"/>
    <p:sldId id="295" r:id="rId25"/>
    <p:sldId id="276" r:id="rId26"/>
    <p:sldId id="277" r:id="rId27"/>
    <p:sldId id="278" r:id="rId28"/>
    <p:sldId id="297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59" r:id="rId4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3" autoAdjust="0"/>
    <p:restoredTop sz="94660"/>
  </p:normalViewPr>
  <p:slideViewPr>
    <p:cSldViewPr snapToGrid="0" showGuides="1">
      <p:cViewPr varScale="1">
        <p:scale>
          <a:sx n="88" d="100"/>
          <a:sy n="88" d="100"/>
        </p:scale>
        <p:origin x="168" y="57"/>
      </p:cViewPr>
      <p:guideLst>
        <p:guide orient="horz" pos="221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44" Type="http://schemas.openxmlformats.org/officeDocument/2006/relationships/tableStyles" Target="tableStyles.xml"/><Relationship Id="rId43" Type="http://schemas.openxmlformats.org/officeDocument/2006/relationships/viewProps" Target="viewProps.xml"/><Relationship Id="rId42" Type="http://schemas.openxmlformats.org/officeDocument/2006/relationships/presProps" Target="presProps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/>
          </p:nvPr>
        </p:nvSpPr>
        <p:spPr/>
      </p:sp>
      <p:sp>
        <p:nvSpPr>
          <p:cNvPr id="3" name="Text Placeholder 2"/>
          <p:cNvSpPr/>
          <p:nvPr>
            <p:ph type="body" idx="1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AFECA-57C3-4840-9B6F-BACCD508ACE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CE768D-B438-4D66-A4FA-CE78B611492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AFECA-57C3-4840-9B6F-BACCD508ACE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CE768D-B438-4D66-A4FA-CE78B611492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AFECA-57C3-4840-9B6F-BACCD508ACE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CE768D-B438-4D66-A4FA-CE78B611492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2000">
        <p:random/>
      </p:transition>
    </mc:Choice>
    <mc:Fallback>
      <p:transition spd="slow" advClick="0" advTm="2000">
        <p:random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两栏内容 拷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318" cy="6858318"/>
          </a:xfrm>
          <a:prstGeom prst="rect">
            <a:avLst/>
          </a:prstGeom>
        </p:spPr>
      </p:pic>
      <p:sp>
        <p:nvSpPr>
          <p:cNvPr id="22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8610600" y="6356350"/>
            <a:ext cx="360223" cy="35179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AFECA-57C3-4840-9B6F-BACCD508ACE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CE768D-B438-4D66-A4FA-CE78B611492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AFECA-57C3-4840-9B6F-BACCD508ACE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CE768D-B438-4D66-A4FA-CE78B611492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AFECA-57C3-4840-9B6F-BACCD508ACE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CE768D-B438-4D66-A4FA-CE78B611492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AFECA-57C3-4840-9B6F-BACCD508ACE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CE768D-B438-4D66-A4FA-CE78B611492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AFECA-57C3-4840-9B6F-BACCD508ACE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CE768D-B438-4D66-A4FA-CE78B611492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AFECA-57C3-4840-9B6F-BACCD508ACE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CE768D-B438-4D66-A4FA-CE78B611492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AFECA-57C3-4840-9B6F-BACCD508ACE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CE768D-B438-4D66-A4FA-CE78B611492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AFECA-57C3-4840-9B6F-BACCD508ACE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CE768D-B438-4D66-A4FA-CE78B611492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5" Type="http://schemas.openxmlformats.org/officeDocument/2006/relationships/theme" Target="../theme/theme1.xml"/><Relationship Id="rId14" Type="http://schemas.openxmlformats.org/officeDocument/2006/relationships/image" Target="../media/image2.png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FAFECA-57C3-4840-9B6F-BACCD508ACE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CE768D-B438-4D66-A4FA-CE78B611492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tags" Target="../tags/tag1.xml"/><Relationship Id="rId1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4.xml"/><Relationship Id="rId6" Type="http://schemas.openxmlformats.org/officeDocument/2006/relationships/slideLayout" Target="../slideLayouts/slideLayout6.xml"/><Relationship Id="rId5" Type="http://schemas.openxmlformats.org/officeDocument/2006/relationships/image" Target="../media/image8.emf"/><Relationship Id="rId4" Type="http://schemas.openxmlformats.org/officeDocument/2006/relationships/image" Target="../media/image7.emf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5.xml"/><Relationship Id="rId6" Type="http://schemas.openxmlformats.org/officeDocument/2006/relationships/slideLayout" Target="../slideLayouts/slideLayout6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3" Type="http://schemas.openxmlformats.org/officeDocument/2006/relationships/image" Target="../media/image15.png"/><Relationship Id="rId2" Type="http://schemas.openxmlformats.org/officeDocument/2006/relationships/image" Target="../media/image8.emf"/><Relationship Id="rId1" Type="http://schemas.openxmlformats.org/officeDocument/2006/relationships/image" Target="../media/image7.emf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8.emf"/><Relationship Id="rId1" Type="http://schemas.openxmlformats.org/officeDocument/2006/relationships/image" Target="../media/image7.em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.xml"/><Relationship Id="rId7" Type="http://schemas.openxmlformats.org/officeDocument/2006/relationships/image" Target="../media/image8.emf"/><Relationship Id="rId6" Type="http://schemas.openxmlformats.org/officeDocument/2006/relationships/image" Target="../media/image7.emf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8.emf"/><Relationship Id="rId1" Type="http://schemas.openxmlformats.org/officeDocument/2006/relationships/image" Target="../media/image7.emf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24.png"/><Relationship Id="rId2" Type="http://schemas.openxmlformats.org/officeDocument/2006/relationships/image" Target="../media/image8.emf"/><Relationship Id="rId1" Type="http://schemas.openxmlformats.org/officeDocument/2006/relationships/image" Target="../media/image7.emf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25.png"/><Relationship Id="rId2" Type="http://schemas.openxmlformats.org/officeDocument/2006/relationships/image" Target="../media/image8.emf"/><Relationship Id="rId1" Type="http://schemas.openxmlformats.org/officeDocument/2006/relationships/image" Target="../media/image7.e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26.png"/><Relationship Id="rId2" Type="http://schemas.openxmlformats.org/officeDocument/2006/relationships/image" Target="../media/image8.emf"/><Relationship Id="rId1" Type="http://schemas.openxmlformats.org/officeDocument/2006/relationships/image" Target="../media/image7.emf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27.png"/><Relationship Id="rId2" Type="http://schemas.openxmlformats.org/officeDocument/2006/relationships/image" Target="../media/image8.emf"/><Relationship Id="rId1" Type="http://schemas.openxmlformats.org/officeDocument/2006/relationships/image" Target="../media/image7.emf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28.png"/><Relationship Id="rId2" Type="http://schemas.openxmlformats.org/officeDocument/2006/relationships/image" Target="../media/image8.emf"/><Relationship Id="rId1" Type="http://schemas.openxmlformats.org/officeDocument/2006/relationships/image" Target="../media/image7.emf"/></Relationships>
</file>

<file path=ppt/slides/_rels/slide2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6.xml"/><Relationship Id="rId5" Type="http://schemas.openxmlformats.org/officeDocument/2006/relationships/image" Target="../media/image8.emf"/><Relationship Id="rId4" Type="http://schemas.openxmlformats.org/officeDocument/2006/relationships/image" Target="../media/image7.emf"/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8.emf"/><Relationship Id="rId1" Type="http://schemas.openxmlformats.org/officeDocument/2006/relationships/image" Target="../media/image7.emf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33.png"/><Relationship Id="rId2" Type="http://schemas.openxmlformats.org/officeDocument/2006/relationships/image" Target="../media/image8.emf"/><Relationship Id="rId1" Type="http://schemas.openxmlformats.org/officeDocument/2006/relationships/image" Target="../media/image7.emf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tags" Target="../tags/tag2.xml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8.emf"/><Relationship Id="rId1" Type="http://schemas.openxmlformats.org/officeDocument/2006/relationships/image" Target="../media/image7.emf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image" Target="../media/image36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tags" Target="../tags/tag3.xml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tags" Target="../tags/tag4.xml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37.png"/><Relationship Id="rId2" Type="http://schemas.openxmlformats.org/officeDocument/2006/relationships/image" Target="../media/image8.emf"/><Relationship Id="rId1" Type="http://schemas.openxmlformats.org/officeDocument/2006/relationships/image" Target="../media/image7.emf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38.png"/><Relationship Id="rId2" Type="http://schemas.openxmlformats.org/officeDocument/2006/relationships/image" Target="../media/image8.emf"/><Relationship Id="rId1" Type="http://schemas.openxmlformats.org/officeDocument/2006/relationships/image" Target="../media/image7.emf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39.png"/><Relationship Id="rId2" Type="http://schemas.openxmlformats.org/officeDocument/2006/relationships/image" Target="../media/image8.emf"/><Relationship Id="rId1" Type="http://schemas.openxmlformats.org/officeDocument/2006/relationships/image" Target="../media/image7.emf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8.emf"/><Relationship Id="rId1" Type="http://schemas.openxmlformats.org/officeDocument/2006/relationships/image" Target="../media/image7.emf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8.emf"/><Relationship Id="rId1" Type="http://schemas.openxmlformats.org/officeDocument/2006/relationships/image" Target="../media/image7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gradFill>
            <a:gsLst>
              <a:gs pos="0">
                <a:srgbClr val="020240"/>
              </a:gs>
              <a:gs pos="100000">
                <a:srgbClr val="020346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417445">
              <a:defRPr/>
            </a:pPr>
            <a:endParaRPr lang="zh-CN" altLang="en-US" sz="476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0" y="2275725"/>
            <a:ext cx="12191999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大模型应用开发范式转变中</a:t>
            </a:r>
            <a:endParaRPr lang="zh-CN" altLang="en-US" sz="400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</a:endParaRPr>
          </a:p>
          <a:p>
            <a:pPr algn="ctr"/>
            <a:r>
              <a:rPr lang="zh-CN" altLang="en-US" sz="400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程序员可以做什么</a:t>
            </a:r>
            <a:endParaRPr lang="zh-CN" altLang="en-US" sz="400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  <a:p>
            <a:pPr algn="ctr"/>
            <a:endParaRPr lang="en-US" altLang="zh-CN" sz="3200" spc="260" dirty="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  <a:p>
            <a:pPr algn="ctr"/>
            <a:r>
              <a:rPr lang="en-US" altLang="zh-CN" sz="3200" spc="260" dirty="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@</a:t>
            </a:r>
            <a:r>
              <a:rPr lang="zh-CN" altLang="en-US" sz="3200" spc="260" dirty="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长琴</a:t>
            </a:r>
            <a:endParaRPr lang="zh-CN" altLang="en-US" sz="3200" spc="260" dirty="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80" y="363855"/>
            <a:ext cx="2781300" cy="38798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4526" y="420454"/>
            <a:ext cx="1934831" cy="27478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一级标题方正兰亭中黑简体"/>
          <p:cNvSpPr txBox="1"/>
          <p:nvPr/>
        </p:nvSpPr>
        <p:spPr>
          <a:xfrm>
            <a:off x="639789" y="455369"/>
            <a:ext cx="3161030" cy="588010"/>
          </a:xfrm>
          <a:prstGeom prst="rect">
            <a:avLst/>
          </a:prstGeom>
          <a:ln w="25400">
            <a:miter lim="400000"/>
          </a:ln>
        </p:spPr>
        <p:txBody>
          <a:bodyPr wrap="none" lIns="25398" tIns="25398" rIns="25398" bIns="25398" anchor="ctr">
            <a:spAutoFit/>
          </a:bodyPr>
          <a:lstStyle>
            <a:lvl1pPr defTabSz="825500">
              <a:defRPr sz="7000">
                <a:solidFill>
                  <a:srgbClr val="FFFFFF"/>
                </a:solidFill>
                <a:latin typeface="FZLanTingHeiS-DB-GB" panose="02000500000000000000" charset="-122"/>
                <a:ea typeface="FZLanTingHeiS-DB-GB" panose="02000500000000000000" charset="-122"/>
                <a:cs typeface="FZLanTingHeiS-DB-GB" panose="02000500000000000000" charset="-122"/>
                <a:sym typeface="FZLanTingHeiS-DB-GB" panose="02000500000000000000" charset="-122"/>
              </a:defRPr>
            </a:lvl1pPr>
          </a:lstStyle>
          <a:p>
            <a:r>
              <a:rPr lang="zh-CN" altLang="en-US" sz="350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</a:rPr>
              <a:t>大模型基本原理</a:t>
            </a:r>
            <a:endParaRPr lang="zh-CN" altLang="en-US" sz="350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6" name="二级标题方正兰亭黑简体"/>
          <p:cNvSpPr txBox="1"/>
          <p:nvPr/>
        </p:nvSpPr>
        <p:spPr>
          <a:xfrm>
            <a:off x="639789" y="1103997"/>
            <a:ext cx="6480175" cy="395605"/>
          </a:xfrm>
          <a:prstGeom prst="rect">
            <a:avLst/>
          </a:prstGeom>
          <a:ln w="25400">
            <a:miter lim="400000"/>
          </a:ln>
        </p:spPr>
        <p:txBody>
          <a:bodyPr wrap="none" lIns="25398" tIns="25398" rIns="25398" bIns="25398" anchor="ctr">
            <a:spAutoFit/>
          </a:bodyPr>
          <a:lstStyle>
            <a:lvl1pPr defTabSz="825500">
              <a:defRPr sz="4500">
                <a:solidFill>
                  <a:srgbClr val="DDDDDD"/>
                </a:solidFill>
              </a:defRPr>
            </a:lvl1pPr>
          </a:lstStyle>
          <a:p>
            <a:pPr algn="l"/>
            <a:r>
              <a:rPr lang="zh-CN" altLang="en-US" sz="225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更好地生成：</a:t>
            </a:r>
            <a:r>
              <a:rPr lang="en-US" altLang="zh-CN" sz="225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tempreture/</a:t>
            </a:r>
            <a:r>
              <a:rPr lang="en-US" sz="225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icrosoft YaHei" panose="020B0503020204020204" charset="-122"/>
                <a:ea typeface="Microsoft YaHei" panose="020B0503020204020204" charset="-122"/>
                <a:sym typeface="FZLanTingHeiS-R-GB" panose="02000500000000000000" charset="-122"/>
              </a:rPr>
              <a:t>repetition_penalty</a:t>
            </a:r>
            <a:r>
              <a:rPr lang="zh-CN" altLang="en-US" sz="225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示例</a:t>
            </a:r>
            <a:endParaRPr lang="zh-CN" altLang="en-US" sz="225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1335" y="3994770"/>
            <a:ext cx="5525299" cy="186907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8867" y="3994770"/>
            <a:ext cx="5524981" cy="1865261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335" y="1728517"/>
            <a:ext cx="11296654" cy="2038293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9226745" y="264590"/>
            <a:ext cx="2599565" cy="338121"/>
            <a:chOff x="2895762" y="53069"/>
            <a:chExt cx="6563861" cy="853752"/>
          </a:xfrm>
        </p:grpSpPr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4"/>
            <a:srcRect l="5241" t="4897" r="5241" b="4897"/>
            <a:stretch>
              <a:fillRect/>
            </a:stretch>
          </p:blipFill>
          <p:spPr>
            <a:xfrm>
              <a:off x="2895762" y="53069"/>
              <a:ext cx="853751" cy="853752"/>
            </a:xfrm>
            <a:custGeom>
              <a:avLst/>
              <a:gdLst>
                <a:gd name="connsiteX0" fmla="*/ 853751 w 1707502"/>
                <a:gd name="connsiteY0" fmla="*/ 0 h 1707502"/>
                <a:gd name="connsiteX1" fmla="*/ 1707502 w 1707502"/>
                <a:gd name="connsiteY1" fmla="*/ 853751 h 1707502"/>
                <a:gd name="connsiteX2" fmla="*/ 853751 w 1707502"/>
                <a:gd name="connsiteY2" fmla="*/ 1707502 h 1707502"/>
                <a:gd name="connsiteX3" fmla="*/ 0 w 1707502"/>
                <a:gd name="connsiteY3" fmla="*/ 853751 h 1707502"/>
                <a:gd name="connsiteX4" fmla="*/ 853751 w 1707502"/>
                <a:gd name="connsiteY4" fmla="*/ 0 h 1707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7502" h="1707502">
                  <a:moveTo>
                    <a:pt x="853751" y="0"/>
                  </a:moveTo>
                  <a:cubicBezTo>
                    <a:pt x="1325265" y="0"/>
                    <a:pt x="1707502" y="382237"/>
                    <a:pt x="1707502" y="853751"/>
                  </a:cubicBezTo>
                  <a:cubicBezTo>
                    <a:pt x="1707502" y="1325265"/>
                    <a:pt x="1325265" y="1707502"/>
                    <a:pt x="853751" y="1707502"/>
                  </a:cubicBezTo>
                  <a:cubicBezTo>
                    <a:pt x="382237" y="1707502"/>
                    <a:pt x="0" y="1325265"/>
                    <a:pt x="0" y="853751"/>
                  </a:cubicBezTo>
                  <a:cubicBezTo>
                    <a:pt x="0" y="382237"/>
                    <a:pt x="382237" y="0"/>
                    <a:pt x="853751" y="0"/>
                  </a:cubicBezTo>
                  <a:close/>
                </a:path>
              </a:pathLst>
            </a:custGeom>
          </p:spPr>
        </p:pic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977821" y="60444"/>
              <a:ext cx="5481802" cy="813705"/>
            </a:xfrm>
            <a:prstGeom prst="rect">
              <a:avLst/>
            </a:prstGeom>
          </p:spPr>
        </p:pic>
      </p:grp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一级标题方正兰亭中黑简体"/>
          <p:cNvSpPr txBox="1"/>
          <p:nvPr/>
        </p:nvSpPr>
        <p:spPr>
          <a:xfrm>
            <a:off x="639789" y="455369"/>
            <a:ext cx="3161030" cy="588010"/>
          </a:xfrm>
          <a:prstGeom prst="rect">
            <a:avLst/>
          </a:prstGeom>
          <a:ln w="25400">
            <a:miter lim="400000"/>
          </a:ln>
        </p:spPr>
        <p:txBody>
          <a:bodyPr wrap="none" lIns="25398" tIns="25398" rIns="25398" bIns="25398" anchor="ctr">
            <a:spAutoFit/>
          </a:bodyPr>
          <a:lstStyle>
            <a:lvl1pPr defTabSz="825500">
              <a:defRPr sz="7000">
                <a:solidFill>
                  <a:srgbClr val="FFFFFF"/>
                </a:solidFill>
                <a:latin typeface="FZLanTingHeiS-DB-GB" panose="02000500000000000000" charset="-122"/>
                <a:ea typeface="FZLanTingHeiS-DB-GB" panose="02000500000000000000" charset="-122"/>
                <a:cs typeface="FZLanTingHeiS-DB-GB" panose="02000500000000000000" charset="-122"/>
                <a:sym typeface="FZLanTingHeiS-DB-GB" panose="02000500000000000000" charset="-122"/>
              </a:defRPr>
            </a:lvl1pPr>
          </a:lstStyle>
          <a:p>
            <a:r>
              <a:rPr lang="zh-CN" altLang="en-US" sz="350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</a:rPr>
              <a:t>大模型基本原理</a:t>
            </a:r>
            <a:endParaRPr lang="zh-CN" altLang="en-US" sz="350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6" name="二级标题方正兰亭黑简体"/>
          <p:cNvSpPr txBox="1"/>
          <p:nvPr/>
        </p:nvSpPr>
        <p:spPr>
          <a:xfrm>
            <a:off x="639789" y="1103997"/>
            <a:ext cx="3992880" cy="395605"/>
          </a:xfrm>
          <a:prstGeom prst="rect">
            <a:avLst/>
          </a:prstGeom>
          <a:ln w="25400">
            <a:miter lim="400000"/>
          </a:ln>
        </p:spPr>
        <p:txBody>
          <a:bodyPr wrap="none" lIns="25398" tIns="25398" rIns="25398" bIns="25398" anchor="ctr">
            <a:spAutoFit/>
          </a:bodyPr>
          <a:lstStyle>
            <a:lvl1pPr defTabSz="825500">
              <a:defRPr sz="4500">
                <a:solidFill>
                  <a:srgbClr val="DDDDDD"/>
                </a:solidFill>
              </a:defRPr>
            </a:lvl1pPr>
          </a:lstStyle>
          <a:p>
            <a:r>
              <a:rPr lang="zh-CN" altLang="en-US" sz="225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更好地生成：</a:t>
            </a:r>
            <a:r>
              <a:rPr lang="en-US" altLang="zh-CN" sz="225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top_p/top_k</a:t>
            </a:r>
            <a:r>
              <a:rPr lang="zh-CN" altLang="en-US" sz="225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示例</a:t>
            </a:r>
            <a:endParaRPr lang="zh-CN" altLang="en-US" sz="225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9226745" y="264590"/>
            <a:ext cx="2599565" cy="338121"/>
            <a:chOff x="2895762" y="53069"/>
            <a:chExt cx="6563861" cy="853752"/>
          </a:xfrm>
        </p:grpSpPr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1"/>
            <a:srcRect l="5241" t="4897" r="5241" b="4897"/>
            <a:stretch>
              <a:fillRect/>
            </a:stretch>
          </p:blipFill>
          <p:spPr>
            <a:xfrm>
              <a:off x="2895762" y="53069"/>
              <a:ext cx="853751" cy="853752"/>
            </a:xfrm>
            <a:custGeom>
              <a:avLst/>
              <a:gdLst>
                <a:gd name="connsiteX0" fmla="*/ 853751 w 1707502"/>
                <a:gd name="connsiteY0" fmla="*/ 0 h 1707502"/>
                <a:gd name="connsiteX1" fmla="*/ 1707502 w 1707502"/>
                <a:gd name="connsiteY1" fmla="*/ 853751 h 1707502"/>
                <a:gd name="connsiteX2" fmla="*/ 853751 w 1707502"/>
                <a:gd name="connsiteY2" fmla="*/ 1707502 h 1707502"/>
                <a:gd name="connsiteX3" fmla="*/ 0 w 1707502"/>
                <a:gd name="connsiteY3" fmla="*/ 853751 h 1707502"/>
                <a:gd name="connsiteX4" fmla="*/ 853751 w 1707502"/>
                <a:gd name="connsiteY4" fmla="*/ 0 h 1707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7502" h="1707502">
                  <a:moveTo>
                    <a:pt x="853751" y="0"/>
                  </a:moveTo>
                  <a:cubicBezTo>
                    <a:pt x="1325265" y="0"/>
                    <a:pt x="1707502" y="382237"/>
                    <a:pt x="1707502" y="853751"/>
                  </a:cubicBezTo>
                  <a:cubicBezTo>
                    <a:pt x="1707502" y="1325265"/>
                    <a:pt x="1325265" y="1707502"/>
                    <a:pt x="853751" y="1707502"/>
                  </a:cubicBezTo>
                  <a:cubicBezTo>
                    <a:pt x="382237" y="1707502"/>
                    <a:pt x="0" y="1325265"/>
                    <a:pt x="0" y="853751"/>
                  </a:cubicBezTo>
                  <a:cubicBezTo>
                    <a:pt x="0" y="382237"/>
                    <a:pt x="382237" y="0"/>
                    <a:pt x="853751" y="0"/>
                  </a:cubicBezTo>
                  <a:close/>
                </a:path>
              </a:pathLst>
            </a:custGeom>
          </p:spPr>
        </p:pic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77821" y="60444"/>
              <a:ext cx="5481802" cy="813705"/>
            </a:xfrm>
            <a:prstGeom prst="rect">
              <a:avLst/>
            </a:prstGeom>
          </p:spPr>
        </p:pic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4450" y="1727200"/>
            <a:ext cx="9563735" cy="258381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940" y="4544695"/>
            <a:ext cx="5497195" cy="186817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7925" y="4544695"/>
            <a:ext cx="5568315" cy="186817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一级标题方正兰亭中黑简体"/>
          <p:cNvSpPr txBox="1"/>
          <p:nvPr/>
        </p:nvSpPr>
        <p:spPr>
          <a:xfrm>
            <a:off x="639789" y="455369"/>
            <a:ext cx="3161030" cy="588010"/>
          </a:xfrm>
          <a:prstGeom prst="rect">
            <a:avLst/>
          </a:prstGeom>
          <a:ln w="25400">
            <a:miter lim="400000"/>
          </a:ln>
        </p:spPr>
        <p:txBody>
          <a:bodyPr wrap="none" lIns="25398" tIns="25398" rIns="25398" bIns="25398" anchor="ctr">
            <a:spAutoFit/>
          </a:bodyPr>
          <a:lstStyle>
            <a:lvl1pPr defTabSz="825500">
              <a:defRPr sz="7000">
                <a:solidFill>
                  <a:srgbClr val="FFFFFF"/>
                </a:solidFill>
                <a:latin typeface="FZLanTingHeiS-DB-GB" panose="02000500000000000000" charset="-122"/>
                <a:ea typeface="FZLanTingHeiS-DB-GB" panose="02000500000000000000" charset="-122"/>
                <a:cs typeface="FZLanTingHeiS-DB-GB" panose="02000500000000000000" charset="-122"/>
                <a:sym typeface="FZLanTingHeiS-DB-GB" panose="02000500000000000000" charset="-122"/>
              </a:defRPr>
            </a:lvl1pPr>
          </a:lstStyle>
          <a:p>
            <a:r>
              <a:rPr lang="zh-CN" altLang="en-US" sz="350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</a:rPr>
              <a:t>大模型基本原理</a:t>
            </a:r>
            <a:endParaRPr lang="zh-CN" altLang="en-US" sz="350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6" name="二级标题方正兰亭黑简体"/>
          <p:cNvSpPr txBox="1"/>
          <p:nvPr/>
        </p:nvSpPr>
        <p:spPr>
          <a:xfrm>
            <a:off x="639789" y="1103997"/>
            <a:ext cx="3124200" cy="395605"/>
          </a:xfrm>
          <a:prstGeom prst="rect">
            <a:avLst/>
          </a:prstGeom>
          <a:ln w="25400">
            <a:miter lim="400000"/>
          </a:ln>
        </p:spPr>
        <p:txBody>
          <a:bodyPr wrap="none" lIns="25398" tIns="25398" rIns="25398" bIns="25398" anchor="ctr">
            <a:spAutoFit/>
          </a:bodyPr>
          <a:lstStyle>
            <a:lvl1pPr defTabSz="825500">
              <a:defRPr sz="4500">
                <a:solidFill>
                  <a:srgbClr val="DDDDDD"/>
                </a:solidFill>
              </a:defRPr>
            </a:lvl1pPr>
          </a:lstStyle>
          <a:p>
            <a:r>
              <a:rPr lang="zh-CN" altLang="en-US" sz="225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为什么</a:t>
            </a:r>
            <a:r>
              <a:rPr lang="en-US" altLang="zh-CN" sz="225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Token</a:t>
            </a:r>
            <a:r>
              <a:rPr lang="zh-CN" altLang="en-US" sz="225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有长度限制</a:t>
            </a:r>
            <a:endParaRPr lang="zh-CN" altLang="en-US" sz="225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</a:endParaRPr>
          </a:p>
        </p:txBody>
      </p:sp>
      <p:sp>
        <p:nvSpPr>
          <p:cNvPr id="9" name="Rounded Rectangle 4"/>
          <p:cNvSpPr>
            <a:spLocks noChangeArrowheads="1"/>
          </p:cNvSpPr>
          <p:nvPr/>
        </p:nvSpPr>
        <p:spPr bwMode="auto">
          <a:xfrm>
            <a:off x="650709" y="1713596"/>
            <a:ext cx="3024739" cy="1335050"/>
          </a:xfrm>
          <a:prstGeom prst="roundRect">
            <a:avLst>
              <a:gd name="adj" fmla="val 10134"/>
            </a:avLst>
          </a:prstGeom>
          <a:solidFill>
            <a:srgbClr val="DE447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 defTabSz="1372870" eaLnBrk="1" hangingPunct="1"/>
            <a:endParaRPr lang="en-US" altLang="zh-CN" sz="105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0" name="Rounded Rectangle 91"/>
          <p:cNvSpPr>
            <a:spLocks noChangeArrowheads="1"/>
          </p:cNvSpPr>
          <p:nvPr/>
        </p:nvSpPr>
        <p:spPr bwMode="auto">
          <a:xfrm>
            <a:off x="650709" y="3358199"/>
            <a:ext cx="3024739" cy="1335050"/>
          </a:xfrm>
          <a:prstGeom prst="roundRect">
            <a:avLst>
              <a:gd name="adj" fmla="val 10134"/>
            </a:avLst>
          </a:prstGeom>
          <a:solidFill>
            <a:srgbClr val="51308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 defTabSz="1372870" eaLnBrk="1" hangingPunct="1"/>
            <a:endParaRPr lang="en-US" altLang="zh-CN" sz="105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1" name="Rounded Rectangle 94"/>
          <p:cNvSpPr>
            <a:spLocks noChangeArrowheads="1"/>
          </p:cNvSpPr>
          <p:nvPr/>
        </p:nvSpPr>
        <p:spPr bwMode="auto">
          <a:xfrm>
            <a:off x="650709" y="5002804"/>
            <a:ext cx="3024739" cy="1335050"/>
          </a:xfrm>
          <a:prstGeom prst="roundRect">
            <a:avLst>
              <a:gd name="adj" fmla="val 10134"/>
            </a:avLst>
          </a:prstGeom>
          <a:solidFill>
            <a:srgbClr val="7671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 defTabSz="1372870" eaLnBrk="1" hangingPunct="1"/>
            <a:endParaRPr lang="en-US" altLang="zh-CN" sz="105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  <a:sym typeface="Arial" panose="020B0604020202090204" pitchFamily="34" charset="0"/>
            </a:endParaRPr>
          </a:p>
        </p:txBody>
      </p:sp>
      <p:cxnSp>
        <p:nvCxnSpPr>
          <p:cNvPr id="47110" name="Elbow Connector 106"/>
          <p:cNvCxnSpPr>
            <a:cxnSpLocks noChangeShapeType="1"/>
          </p:cNvCxnSpPr>
          <p:nvPr/>
        </p:nvCxnSpPr>
        <p:spPr bwMode="auto">
          <a:xfrm>
            <a:off x="3811968" y="2381914"/>
            <a:ext cx="1295364" cy="1063596"/>
          </a:xfrm>
          <a:prstGeom prst="bentConnector3">
            <a:avLst>
              <a:gd name="adj1" fmla="val 50000"/>
            </a:avLst>
          </a:prstGeom>
          <a:noFill/>
          <a:ln w="12700">
            <a:solidFill>
              <a:srgbClr val="ADBACA"/>
            </a:solidFill>
            <a:miter lim="800000"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7111" name="Elbow Connector 107"/>
          <p:cNvCxnSpPr>
            <a:cxnSpLocks noChangeShapeType="1"/>
          </p:cNvCxnSpPr>
          <p:nvPr/>
        </p:nvCxnSpPr>
        <p:spPr bwMode="auto">
          <a:xfrm flipV="1">
            <a:off x="3811968" y="4693250"/>
            <a:ext cx="1295364" cy="1063596"/>
          </a:xfrm>
          <a:prstGeom prst="bentConnector3">
            <a:avLst>
              <a:gd name="adj1" fmla="val 50000"/>
            </a:avLst>
          </a:prstGeom>
          <a:noFill/>
          <a:ln w="12700">
            <a:solidFill>
              <a:srgbClr val="ADBACA"/>
            </a:solidFill>
            <a:miter lim="800000"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7112" name="Straight Connector 109"/>
          <p:cNvCxnSpPr>
            <a:cxnSpLocks noChangeShapeType="1"/>
          </p:cNvCxnSpPr>
          <p:nvPr/>
        </p:nvCxnSpPr>
        <p:spPr bwMode="auto">
          <a:xfrm>
            <a:off x="3811968" y="4079539"/>
            <a:ext cx="1295364" cy="3493"/>
          </a:xfrm>
          <a:prstGeom prst="line">
            <a:avLst/>
          </a:prstGeom>
          <a:noFill/>
          <a:ln w="12700">
            <a:solidFill>
              <a:srgbClr val="ADBACA"/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" name="Freeform 228"/>
          <p:cNvSpPr/>
          <p:nvPr/>
        </p:nvSpPr>
        <p:spPr bwMode="auto">
          <a:xfrm>
            <a:off x="836759" y="2065058"/>
            <a:ext cx="587041" cy="632126"/>
          </a:xfrm>
          <a:custGeom>
            <a:avLst/>
            <a:gdLst>
              <a:gd name="T0" fmla="*/ 2147483647 w 68"/>
              <a:gd name="T1" fmla="*/ 196876459 h 68"/>
              <a:gd name="T2" fmla="*/ 2147483647 w 68"/>
              <a:gd name="T3" fmla="*/ 2147483647 h 68"/>
              <a:gd name="T4" fmla="*/ 2147483647 w 68"/>
              <a:gd name="T5" fmla="*/ 2147483647 h 68"/>
              <a:gd name="T6" fmla="*/ 2147483647 w 68"/>
              <a:gd name="T7" fmla="*/ 2147483647 h 68"/>
              <a:gd name="T8" fmla="*/ 2147483647 w 68"/>
              <a:gd name="T9" fmla="*/ 2147483647 h 68"/>
              <a:gd name="T10" fmla="*/ 2147483647 w 68"/>
              <a:gd name="T11" fmla="*/ 2147483647 h 68"/>
              <a:gd name="T12" fmla="*/ 1805864360 w 68"/>
              <a:gd name="T13" fmla="*/ 2147483647 h 68"/>
              <a:gd name="T14" fmla="*/ 1676872328 w 68"/>
              <a:gd name="T15" fmla="*/ 2147483647 h 68"/>
              <a:gd name="T16" fmla="*/ 1676872328 w 68"/>
              <a:gd name="T17" fmla="*/ 2147483647 h 68"/>
              <a:gd name="T18" fmla="*/ 1547880296 w 68"/>
              <a:gd name="T19" fmla="*/ 2147483647 h 68"/>
              <a:gd name="T20" fmla="*/ 1547880296 w 68"/>
              <a:gd name="T21" fmla="*/ 2147483647 h 68"/>
              <a:gd name="T22" fmla="*/ 2147483647 w 68"/>
              <a:gd name="T23" fmla="*/ 787497734 h 68"/>
              <a:gd name="T24" fmla="*/ 1031920197 w 68"/>
              <a:gd name="T25" fmla="*/ 2147483647 h 68"/>
              <a:gd name="T26" fmla="*/ 64496016 w 68"/>
              <a:gd name="T27" fmla="*/ 2147483647 h 68"/>
              <a:gd name="T28" fmla="*/ 0 w 68"/>
              <a:gd name="T29" fmla="*/ 2147483647 h 68"/>
              <a:gd name="T30" fmla="*/ 64496016 w 68"/>
              <a:gd name="T31" fmla="*/ 2147483647 h 68"/>
              <a:gd name="T32" fmla="*/ 2147483647 w 68"/>
              <a:gd name="T33" fmla="*/ 0 h 68"/>
              <a:gd name="T34" fmla="*/ 2147483647 w 68"/>
              <a:gd name="T35" fmla="*/ 0 h 68"/>
              <a:gd name="T36" fmla="*/ 2147483647 w 68"/>
              <a:gd name="T37" fmla="*/ 0 h 68"/>
              <a:gd name="T38" fmla="*/ 2147483647 w 68"/>
              <a:gd name="T39" fmla="*/ 196876459 h 68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</a:gdLst>
            <a:ahLst/>
            <a:cxnLst>
              <a:cxn ang="T40">
                <a:pos x="T0" y="T1"/>
              </a:cxn>
              <a:cxn ang="T41">
                <a:pos x="T2" y="T3"/>
              </a:cxn>
              <a:cxn ang="T42">
                <a:pos x="T4" y="T5"/>
              </a:cxn>
              <a:cxn ang="T43">
                <a:pos x="T6" y="T7"/>
              </a:cxn>
              <a:cxn ang="T44">
                <a:pos x="T8" y="T9"/>
              </a:cxn>
              <a:cxn ang="T45">
                <a:pos x="T10" y="T11"/>
              </a:cxn>
              <a:cxn ang="T46">
                <a:pos x="T12" y="T13"/>
              </a:cxn>
              <a:cxn ang="T47">
                <a:pos x="T14" y="T15"/>
              </a:cxn>
              <a:cxn ang="T48">
                <a:pos x="T16" y="T17"/>
              </a:cxn>
              <a:cxn ang="T49">
                <a:pos x="T18" y="T19"/>
              </a:cxn>
              <a:cxn ang="T50">
                <a:pos x="T20" y="T21"/>
              </a:cxn>
              <a:cxn ang="T51">
                <a:pos x="T22" y="T23"/>
              </a:cxn>
              <a:cxn ang="T52">
                <a:pos x="T24" y="T25"/>
              </a:cxn>
              <a:cxn ang="T53">
                <a:pos x="T26" y="T27"/>
              </a:cxn>
              <a:cxn ang="T54">
                <a:pos x="T28" y="T29"/>
              </a:cxn>
              <a:cxn ang="T55">
                <a:pos x="T30" y="T31"/>
              </a:cxn>
              <a:cxn ang="T56">
                <a:pos x="T32" y="T33"/>
              </a:cxn>
              <a:cxn ang="T57">
                <a:pos x="T34" y="T35"/>
              </a:cxn>
              <a:cxn ang="T58">
                <a:pos x="T36" y="T37"/>
              </a:cxn>
              <a:cxn ang="T59">
                <a:pos x="T38" y="T39"/>
              </a:cxn>
            </a:cxnLst>
            <a:rect l="0" t="0" r="r" b="b"/>
            <a:pathLst>
              <a:path w="68" h="68">
                <a:moveTo>
                  <a:pt x="68" y="3"/>
                </a:moveTo>
                <a:cubicBezTo>
                  <a:pt x="58" y="61"/>
                  <a:pt x="58" y="61"/>
                  <a:pt x="58" y="61"/>
                </a:cubicBezTo>
                <a:cubicBezTo>
                  <a:pt x="58" y="62"/>
                  <a:pt x="57" y="62"/>
                  <a:pt x="57" y="63"/>
                </a:cubicBezTo>
                <a:cubicBezTo>
                  <a:pt x="56" y="63"/>
                  <a:pt x="56" y="63"/>
                  <a:pt x="56" y="63"/>
                </a:cubicBezTo>
                <a:cubicBezTo>
                  <a:pt x="55" y="63"/>
                  <a:pt x="55" y="63"/>
                  <a:pt x="55" y="63"/>
                </a:cubicBezTo>
                <a:cubicBezTo>
                  <a:pt x="38" y="56"/>
                  <a:pt x="38" y="56"/>
                  <a:pt x="38" y="56"/>
                </a:cubicBezTo>
                <a:cubicBezTo>
                  <a:pt x="28" y="67"/>
                  <a:pt x="28" y="67"/>
                  <a:pt x="28" y="67"/>
                </a:cubicBezTo>
                <a:cubicBezTo>
                  <a:pt x="28" y="67"/>
                  <a:pt x="27" y="68"/>
                  <a:pt x="26" y="68"/>
                </a:cubicBezTo>
                <a:cubicBezTo>
                  <a:pt x="26" y="68"/>
                  <a:pt x="26" y="68"/>
                  <a:pt x="26" y="68"/>
                </a:cubicBezTo>
                <a:cubicBezTo>
                  <a:pt x="25" y="67"/>
                  <a:pt x="24" y="66"/>
                  <a:pt x="24" y="65"/>
                </a:cubicBezTo>
                <a:cubicBezTo>
                  <a:pt x="24" y="52"/>
                  <a:pt x="24" y="52"/>
                  <a:pt x="24" y="52"/>
                </a:cubicBezTo>
                <a:cubicBezTo>
                  <a:pt x="57" y="12"/>
                  <a:pt x="57" y="12"/>
                  <a:pt x="57" y="12"/>
                </a:cubicBezTo>
                <a:cubicBezTo>
                  <a:pt x="16" y="47"/>
                  <a:pt x="16" y="47"/>
                  <a:pt x="16" y="47"/>
                </a:cubicBezTo>
                <a:cubicBezTo>
                  <a:pt x="1" y="41"/>
                  <a:pt x="1" y="41"/>
                  <a:pt x="1" y="41"/>
                </a:cubicBezTo>
                <a:cubicBezTo>
                  <a:pt x="0" y="40"/>
                  <a:pt x="0" y="40"/>
                  <a:pt x="0" y="39"/>
                </a:cubicBezTo>
                <a:cubicBezTo>
                  <a:pt x="0" y="38"/>
                  <a:pt x="0" y="37"/>
                  <a:pt x="1" y="36"/>
                </a:cubicBezTo>
                <a:cubicBezTo>
                  <a:pt x="64" y="0"/>
                  <a:pt x="64" y="0"/>
                  <a:pt x="64" y="0"/>
                </a:cubicBezTo>
                <a:cubicBezTo>
                  <a:pt x="65" y="0"/>
                  <a:pt x="65" y="0"/>
                  <a:pt x="65" y="0"/>
                </a:cubicBezTo>
                <a:cubicBezTo>
                  <a:pt x="66" y="0"/>
                  <a:pt x="66" y="0"/>
                  <a:pt x="67" y="0"/>
                </a:cubicBezTo>
                <a:cubicBezTo>
                  <a:pt x="68" y="1"/>
                  <a:pt x="68" y="2"/>
                  <a:pt x="68" y="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60838" tIns="30419" rIns="60838" bIns="30419"/>
          <a:lstStyle/>
          <a:p>
            <a:endParaRPr lang="zh-CN" altLang="en-US" sz="90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13" name="Freeform 135"/>
          <p:cNvSpPr>
            <a:spLocks noEditPoints="1"/>
          </p:cNvSpPr>
          <p:nvPr/>
        </p:nvSpPr>
        <p:spPr bwMode="auto">
          <a:xfrm>
            <a:off x="836759" y="3791575"/>
            <a:ext cx="576881" cy="577516"/>
          </a:xfrm>
          <a:custGeom>
            <a:avLst/>
            <a:gdLst>
              <a:gd name="T0" fmla="*/ 702354624 w 73"/>
              <a:gd name="T1" fmla="*/ 2135952444 h 68"/>
              <a:gd name="T2" fmla="*/ 432222188 w 73"/>
              <a:gd name="T3" fmla="*/ 2135952444 h 68"/>
              <a:gd name="T4" fmla="*/ 0 w 73"/>
              <a:gd name="T5" fmla="*/ 1807346083 h 68"/>
              <a:gd name="T6" fmla="*/ 270139786 w 73"/>
              <a:gd name="T7" fmla="*/ 1040590508 h 68"/>
              <a:gd name="T8" fmla="*/ 810412009 w 73"/>
              <a:gd name="T9" fmla="*/ 1204897389 h 68"/>
              <a:gd name="T10" fmla="*/ 1080551795 w 73"/>
              <a:gd name="T11" fmla="*/ 1150125962 h 68"/>
              <a:gd name="T12" fmla="*/ 1080551795 w 73"/>
              <a:gd name="T13" fmla="*/ 1314432842 h 68"/>
              <a:gd name="T14" fmla="*/ 1242634197 w 73"/>
              <a:gd name="T15" fmla="*/ 1862117510 h 68"/>
              <a:gd name="T16" fmla="*/ 702354624 w 73"/>
              <a:gd name="T17" fmla="*/ 2135952444 h 68"/>
              <a:gd name="T18" fmla="*/ 810412009 w 73"/>
              <a:gd name="T19" fmla="*/ 1040590508 h 68"/>
              <a:gd name="T20" fmla="*/ 270139786 w 73"/>
              <a:gd name="T21" fmla="*/ 492913241 h 68"/>
              <a:gd name="T22" fmla="*/ 810412009 w 73"/>
              <a:gd name="T23" fmla="*/ 0 h 68"/>
              <a:gd name="T24" fmla="*/ 1350691581 w 73"/>
              <a:gd name="T25" fmla="*/ 492913241 h 68"/>
              <a:gd name="T26" fmla="*/ 810412009 w 73"/>
              <a:gd name="T27" fmla="*/ 1040590508 h 68"/>
              <a:gd name="T28" fmla="*/ 2147483647 w 73"/>
              <a:gd name="T29" fmla="*/ 2147483647 h 68"/>
              <a:gd name="T30" fmla="*/ 1080551795 w 73"/>
              <a:gd name="T31" fmla="*/ 2147483647 h 68"/>
              <a:gd name="T32" fmla="*/ 540272222 w 73"/>
              <a:gd name="T33" fmla="*/ 2147483647 h 68"/>
              <a:gd name="T34" fmla="*/ 1242634197 w 73"/>
              <a:gd name="T35" fmla="*/ 1971652964 h 68"/>
              <a:gd name="T36" fmla="*/ 1999021188 w 73"/>
              <a:gd name="T37" fmla="*/ 2147483647 h 68"/>
              <a:gd name="T38" fmla="*/ 2147483647 w 73"/>
              <a:gd name="T39" fmla="*/ 1971652964 h 68"/>
              <a:gd name="T40" fmla="*/ 2147483647 w 73"/>
              <a:gd name="T41" fmla="*/ 2147483647 h 68"/>
              <a:gd name="T42" fmla="*/ 2147483647 w 73"/>
              <a:gd name="T43" fmla="*/ 2147483647 h 68"/>
              <a:gd name="T44" fmla="*/ 1999021188 w 73"/>
              <a:gd name="T45" fmla="*/ 2135952444 h 68"/>
              <a:gd name="T46" fmla="*/ 1188609179 w 73"/>
              <a:gd name="T47" fmla="*/ 1314432842 h 68"/>
              <a:gd name="T48" fmla="*/ 1999021188 w 73"/>
              <a:gd name="T49" fmla="*/ 492913241 h 68"/>
              <a:gd name="T50" fmla="*/ 2147483647 w 73"/>
              <a:gd name="T51" fmla="*/ 1314432842 h 68"/>
              <a:gd name="T52" fmla="*/ 1999021188 w 73"/>
              <a:gd name="T53" fmla="*/ 2135952444 h 68"/>
              <a:gd name="T54" fmla="*/ 2147483647 w 73"/>
              <a:gd name="T55" fmla="*/ 1040590508 h 68"/>
              <a:gd name="T56" fmla="*/ 2147483647 w 73"/>
              <a:gd name="T57" fmla="*/ 492913241 h 68"/>
              <a:gd name="T58" fmla="*/ 2147483647 w 73"/>
              <a:gd name="T59" fmla="*/ 0 h 68"/>
              <a:gd name="T60" fmla="*/ 2147483647 w 73"/>
              <a:gd name="T61" fmla="*/ 492913241 h 68"/>
              <a:gd name="T62" fmla="*/ 2147483647 w 73"/>
              <a:gd name="T63" fmla="*/ 1040590508 h 68"/>
              <a:gd name="T64" fmla="*/ 2147483647 w 73"/>
              <a:gd name="T65" fmla="*/ 2135952444 h 68"/>
              <a:gd name="T66" fmla="*/ 2147483647 w 73"/>
              <a:gd name="T67" fmla="*/ 2135952444 h 68"/>
              <a:gd name="T68" fmla="*/ 2147483647 w 73"/>
              <a:gd name="T69" fmla="*/ 1862117510 h 68"/>
              <a:gd name="T70" fmla="*/ 2147483647 w 73"/>
              <a:gd name="T71" fmla="*/ 1314432842 h 68"/>
              <a:gd name="T72" fmla="*/ 2147483647 w 73"/>
              <a:gd name="T73" fmla="*/ 1150125962 h 68"/>
              <a:gd name="T74" fmla="*/ 2147483647 w 73"/>
              <a:gd name="T75" fmla="*/ 1204897389 h 68"/>
              <a:gd name="T76" fmla="*/ 2147483647 w 73"/>
              <a:gd name="T77" fmla="*/ 1040590508 h 68"/>
              <a:gd name="T78" fmla="*/ 2147483647 w 73"/>
              <a:gd name="T79" fmla="*/ 1807346083 h 68"/>
              <a:gd name="T80" fmla="*/ 2147483647 w 73"/>
              <a:gd name="T81" fmla="*/ 2135952444 h 68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</a:gdLst>
            <a:ahLst/>
            <a:cxnLst>
              <a:cxn ang="T82">
                <a:pos x="T0" y="T1"/>
              </a:cxn>
              <a:cxn ang="T83">
                <a:pos x="T2" y="T3"/>
              </a:cxn>
              <a:cxn ang="T84">
                <a:pos x="T4" y="T5"/>
              </a:cxn>
              <a:cxn ang="T85">
                <a:pos x="T6" y="T7"/>
              </a:cxn>
              <a:cxn ang="T86">
                <a:pos x="T8" y="T9"/>
              </a:cxn>
              <a:cxn ang="T87">
                <a:pos x="T10" y="T11"/>
              </a:cxn>
              <a:cxn ang="T88">
                <a:pos x="T12" y="T13"/>
              </a:cxn>
              <a:cxn ang="T89">
                <a:pos x="T14" y="T15"/>
              </a:cxn>
              <a:cxn ang="T90">
                <a:pos x="T16" y="T17"/>
              </a:cxn>
              <a:cxn ang="T91">
                <a:pos x="T18" y="T19"/>
              </a:cxn>
              <a:cxn ang="T92">
                <a:pos x="T20" y="T21"/>
              </a:cxn>
              <a:cxn ang="T93">
                <a:pos x="T22" y="T23"/>
              </a:cxn>
              <a:cxn ang="T94">
                <a:pos x="T24" y="T25"/>
              </a:cxn>
              <a:cxn ang="T95">
                <a:pos x="T26" y="T27"/>
              </a:cxn>
              <a:cxn ang="T96">
                <a:pos x="T28" y="T29"/>
              </a:cxn>
              <a:cxn ang="T97">
                <a:pos x="T30" y="T31"/>
              </a:cxn>
              <a:cxn ang="T98">
                <a:pos x="T32" y="T33"/>
              </a:cxn>
              <a:cxn ang="T99">
                <a:pos x="T34" y="T35"/>
              </a:cxn>
              <a:cxn ang="T100">
                <a:pos x="T36" y="T37"/>
              </a:cxn>
              <a:cxn ang="T101">
                <a:pos x="T38" y="T39"/>
              </a:cxn>
              <a:cxn ang="T102">
                <a:pos x="T40" y="T41"/>
              </a:cxn>
              <a:cxn ang="T103">
                <a:pos x="T42" y="T43"/>
              </a:cxn>
              <a:cxn ang="T104">
                <a:pos x="T44" y="T45"/>
              </a:cxn>
              <a:cxn ang="T105">
                <a:pos x="T46" y="T47"/>
              </a:cxn>
              <a:cxn ang="T106">
                <a:pos x="T48" y="T49"/>
              </a:cxn>
              <a:cxn ang="T107">
                <a:pos x="T50" y="T51"/>
              </a:cxn>
              <a:cxn ang="T108">
                <a:pos x="T52" y="T53"/>
              </a:cxn>
              <a:cxn ang="T109">
                <a:pos x="T54" y="T55"/>
              </a:cxn>
              <a:cxn ang="T110">
                <a:pos x="T56" y="T57"/>
              </a:cxn>
              <a:cxn ang="T111">
                <a:pos x="T58" y="T59"/>
              </a:cxn>
              <a:cxn ang="T112">
                <a:pos x="T60" y="T61"/>
              </a:cxn>
              <a:cxn ang="T113">
                <a:pos x="T62" y="T63"/>
              </a:cxn>
              <a:cxn ang="T114">
                <a:pos x="T64" y="T65"/>
              </a:cxn>
              <a:cxn ang="T115">
                <a:pos x="T66" y="T67"/>
              </a:cxn>
              <a:cxn ang="T116">
                <a:pos x="T68" y="T69"/>
              </a:cxn>
              <a:cxn ang="T117">
                <a:pos x="T70" y="T71"/>
              </a:cxn>
              <a:cxn ang="T118">
                <a:pos x="T72" y="T73"/>
              </a:cxn>
              <a:cxn ang="T119">
                <a:pos x="T74" y="T75"/>
              </a:cxn>
              <a:cxn ang="T120">
                <a:pos x="T76" y="T77"/>
              </a:cxn>
              <a:cxn ang="T121">
                <a:pos x="T78" y="T79"/>
              </a:cxn>
              <a:cxn ang="T122">
                <a:pos x="T80" y="T81"/>
              </a:cxn>
            </a:cxnLst>
            <a:rect l="0" t="0" r="r" b="b"/>
            <a:pathLst>
              <a:path w="73" h="68">
                <a:moveTo>
                  <a:pt x="13" y="39"/>
                </a:moveTo>
                <a:cubicBezTo>
                  <a:pt x="8" y="39"/>
                  <a:pt x="8" y="39"/>
                  <a:pt x="8" y="39"/>
                </a:cubicBezTo>
                <a:cubicBezTo>
                  <a:pt x="4" y="39"/>
                  <a:pt x="0" y="37"/>
                  <a:pt x="0" y="33"/>
                </a:cubicBezTo>
                <a:cubicBezTo>
                  <a:pt x="0" y="29"/>
                  <a:pt x="0" y="19"/>
                  <a:pt x="5" y="19"/>
                </a:cubicBezTo>
                <a:cubicBezTo>
                  <a:pt x="6" y="19"/>
                  <a:pt x="10" y="22"/>
                  <a:pt x="15" y="22"/>
                </a:cubicBezTo>
                <a:cubicBezTo>
                  <a:pt x="17" y="22"/>
                  <a:pt x="18" y="22"/>
                  <a:pt x="20" y="21"/>
                </a:cubicBezTo>
                <a:cubicBezTo>
                  <a:pt x="20" y="22"/>
                  <a:pt x="20" y="23"/>
                  <a:pt x="20" y="24"/>
                </a:cubicBezTo>
                <a:cubicBezTo>
                  <a:pt x="20" y="27"/>
                  <a:pt x="21" y="31"/>
                  <a:pt x="23" y="34"/>
                </a:cubicBezTo>
                <a:cubicBezTo>
                  <a:pt x="19" y="34"/>
                  <a:pt x="15" y="36"/>
                  <a:pt x="13" y="39"/>
                </a:cubicBezTo>
                <a:close/>
                <a:moveTo>
                  <a:pt x="15" y="19"/>
                </a:moveTo>
                <a:cubicBezTo>
                  <a:pt x="10" y="19"/>
                  <a:pt x="5" y="15"/>
                  <a:pt x="5" y="9"/>
                </a:cubicBezTo>
                <a:cubicBezTo>
                  <a:pt x="5" y="4"/>
                  <a:pt x="10" y="0"/>
                  <a:pt x="15" y="0"/>
                </a:cubicBezTo>
                <a:cubicBezTo>
                  <a:pt x="20" y="0"/>
                  <a:pt x="25" y="4"/>
                  <a:pt x="25" y="9"/>
                </a:cubicBezTo>
                <a:cubicBezTo>
                  <a:pt x="25" y="15"/>
                  <a:pt x="20" y="19"/>
                  <a:pt x="15" y="19"/>
                </a:cubicBezTo>
                <a:close/>
                <a:moveTo>
                  <a:pt x="53" y="68"/>
                </a:moveTo>
                <a:cubicBezTo>
                  <a:pt x="20" y="68"/>
                  <a:pt x="20" y="68"/>
                  <a:pt x="20" y="68"/>
                </a:cubicBezTo>
                <a:cubicBezTo>
                  <a:pt x="14" y="68"/>
                  <a:pt x="10" y="64"/>
                  <a:pt x="10" y="58"/>
                </a:cubicBezTo>
                <a:cubicBezTo>
                  <a:pt x="10" y="49"/>
                  <a:pt x="12" y="36"/>
                  <a:pt x="23" y="36"/>
                </a:cubicBezTo>
                <a:cubicBezTo>
                  <a:pt x="25" y="36"/>
                  <a:pt x="29" y="41"/>
                  <a:pt x="37" y="41"/>
                </a:cubicBezTo>
                <a:cubicBezTo>
                  <a:pt x="44" y="41"/>
                  <a:pt x="49" y="36"/>
                  <a:pt x="50" y="36"/>
                </a:cubicBezTo>
                <a:cubicBezTo>
                  <a:pt x="62" y="36"/>
                  <a:pt x="64" y="49"/>
                  <a:pt x="64" y="58"/>
                </a:cubicBezTo>
                <a:cubicBezTo>
                  <a:pt x="64" y="64"/>
                  <a:pt x="60" y="68"/>
                  <a:pt x="53" y="68"/>
                </a:cubicBezTo>
                <a:close/>
                <a:moveTo>
                  <a:pt x="37" y="39"/>
                </a:moveTo>
                <a:cubicBezTo>
                  <a:pt x="29" y="39"/>
                  <a:pt x="22" y="32"/>
                  <a:pt x="22" y="24"/>
                </a:cubicBezTo>
                <a:cubicBezTo>
                  <a:pt x="22" y="16"/>
                  <a:pt x="29" y="9"/>
                  <a:pt x="37" y="9"/>
                </a:cubicBezTo>
                <a:cubicBezTo>
                  <a:pt x="45" y="9"/>
                  <a:pt x="51" y="16"/>
                  <a:pt x="51" y="24"/>
                </a:cubicBezTo>
                <a:cubicBezTo>
                  <a:pt x="51" y="32"/>
                  <a:pt x="45" y="39"/>
                  <a:pt x="37" y="39"/>
                </a:cubicBezTo>
                <a:close/>
                <a:moveTo>
                  <a:pt x="59" y="19"/>
                </a:moveTo>
                <a:cubicBezTo>
                  <a:pt x="53" y="19"/>
                  <a:pt x="49" y="15"/>
                  <a:pt x="49" y="9"/>
                </a:cubicBezTo>
                <a:cubicBezTo>
                  <a:pt x="49" y="4"/>
                  <a:pt x="53" y="0"/>
                  <a:pt x="59" y="0"/>
                </a:cubicBezTo>
                <a:cubicBezTo>
                  <a:pt x="64" y="0"/>
                  <a:pt x="68" y="4"/>
                  <a:pt x="68" y="9"/>
                </a:cubicBezTo>
                <a:cubicBezTo>
                  <a:pt x="68" y="15"/>
                  <a:pt x="64" y="19"/>
                  <a:pt x="59" y="19"/>
                </a:cubicBezTo>
                <a:close/>
                <a:moveTo>
                  <a:pt x="66" y="39"/>
                </a:moveTo>
                <a:cubicBezTo>
                  <a:pt x="61" y="39"/>
                  <a:pt x="61" y="39"/>
                  <a:pt x="61" y="39"/>
                </a:cubicBezTo>
                <a:cubicBezTo>
                  <a:pt x="58" y="36"/>
                  <a:pt x="55" y="34"/>
                  <a:pt x="51" y="34"/>
                </a:cubicBezTo>
                <a:cubicBezTo>
                  <a:pt x="53" y="31"/>
                  <a:pt x="54" y="27"/>
                  <a:pt x="54" y="24"/>
                </a:cubicBezTo>
                <a:cubicBezTo>
                  <a:pt x="54" y="23"/>
                  <a:pt x="54" y="22"/>
                  <a:pt x="54" y="21"/>
                </a:cubicBezTo>
                <a:cubicBezTo>
                  <a:pt x="55" y="22"/>
                  <a:pt x="57" y="22"/>
                  <a:pt x="59" y="22"/>
                </a:cubicBezTo>
                <a:cubicBezTo>
                  <a:pt x="64" y="22"/>
                  <a:pt x="68" y="19"/>
                  <a:pt x="69" y="19"/>
                </a:cubicBezTo>
                <a:cubicBezTo>
                  <a:pt x="73" y="19"/>
                  <a:pt x="73" y="29"/>
                  <a:pt x="73" y="33"/>
                </a:cubicBezTo>
                <a:cubicBezTo>
                  <a:pt x="73" y="37"/>
                  <a:pt x="70" y="39"/>
                  <a:pt x="66" y="3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60838" tIns="30419" rIns="60838" bIns="30419"/>
          <a:lstStyle/>
          <a:p>
            <a:endParaRPr lang="zh-CN" altLang="en-US" sz="90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14" name="Freeform 103"/>
          <p:cNvSpPr>
            <a:spLocks noEditPoints="1"/>
          </p:cNvSpPr>
          <p:nvPr/>
        </p:nvSpPr>
        <p:spPr bwMode="auto">
          <a:xfrm>
            <a:off x="912004" y="5316167"/>
            <a:ext cx="440360" cy="690226"/>
          </a:xfrm>
          <a:custGeom>
            <a:avLst/>
            <a:gdLst>
              <a:gd name="T0" fmla="*/ 2147483647 w 42"/>
              <a:gd name="T1" fmla="*/ 2147483647 h 62"/>
              <a:gd name="T2" fmla="*/ 2147483647 w 42"/>
              <a:gd name="T3" fmla="*/ 2147483647 h 62"/>
              <a:gd name="T4" fmla="*/ 2147483647 w 42"/>
              <a:gd name="T5" fmla="*/ 2147483647 h 62"/>
              <a:gd name="T6" fmla="*/ 2147483647 w 42"/>
              <a:gd name="T7" fmla="*/ 2147483647 h 62"/>
              <a:gd name="T8" fmla="*/ 2147483647 w 42"/>
              <a:gd name="T9" fmla="*/ 2147483647 h 62"/>
              <a:gd name="T10" fmla="*/ 2147483647 w 42"/>
              <a:gd name="T11" fmla="*/ 2147483647 h 62"/>
              <a:gd name="T12" fmla="*/ 2147483647 w 42"/>
              <a:gd name="T13" fmla="*/ 2147483647 h 62"/>
              <a:gd name="T14" fmla="*/ 2147483647 w 42"/>
              <a:gd name="T15" fmla="*/ 2147483647 h 62"/>
              <a:gd name="T16" fmla="*/ 1997048693 w 42"/>
              <a:gd name="T17" fmla="*/ 2147483647 h 62"/>
              <a:gd name="T18" fmla="*/ 1426461959 w 42"/>
              <a:gd name="T19" fmla="*/ 2147483647 h 62"/>
              <a:gd name="T20" fmla="*/ 1046074054 w 42"/>
              <a:gd name="T21" fmla="*/ 2147483647 h 62"/>
              <a:gd name="T22" fmla="*/ 1046074054 w 42"/>
              <a:gd name="T23" fmla="*/ 2147483647 h 62"/>
              <a:gd name="T24" fmla="*/ 855875225 w 42"/>
              <a:gd name="T25" fmla="*/ 2147483647 h 62"/>
              <a:gd name="T26" fmla="*/ 950974639 w 42"/>
              <a:gd name="T27" fmla="*/ 2147483647 h 62"/>
              <a:gd name="T28" fmla="*/ 855875225 w 42"/>
              <a:gd name="T29" fmla="*/ 2147483647 h 62"/>
              <a:gd name="T30" fmla="*/ 1046074054 w 42"/>
              <a:gd name="T31" fmla="*/ 2147483647 h 62"/>
              <a:gd name="T32" fmla="*/ 475487320 w 42"/>
              <a:gd name="T33" fmla="*/ 2147483647 h 62"/>
              <a:gd name="T34" fmla="*/ 0 w 42"/>
              <a:gd name="T35" fmla="*/ 1695098164 h 62"/>
              <a:gd name="T36" fmla="*/ 1997048693 w 42"/>
              <a:gd name="T37" fmla="*/ 0 h 62"/>
              <a:gd name="T38" fmla="*/ 2147483647 w 42"/>
              <a:gd name="T39" fmla="*/ 1695098164 h 62"/>
              <a:gd name="T40" fmla="*/ 2147483647 w 42"/>
              <a:gd name="T41" fmla="*/ 2147483647 h 62"/>
              <a:gd name="T42" fmla="*/ 1997048693 w 42"/>
              <a:gd name="T43" fmla="*/ 565029487 h 62"/>
              <a:gd name="T44" fmla="*/ 570586734 w 42"/>
              <a:gd name="T45" fmla="*/ 1695098164 h 62"/>
              <a:gd name="T46" fmla="*/ 760775811 w 42"/>
              <a:gd name="T47" fmla="*/ 2147483647 h 62"/>
              <a:gd name="T48" fmla="*/ 1046074054 w 42"/>
              <a:gd name="T49" fmla="*/ 2147483647 h 62"/>
              <a:gd name="T50" fmla="*/ 1521561373 w 42"/>
              <a:gd name="T51" fmla="*/ 2147483647 h 62"/>
              <a:gd name="T52" fmla="*/ 2147483647 w 42"/>
              <a:gd name="T53" fmla="*/ 2147483647 h 62"/>
              <a:gd name="T54" fmla="*/ 2147483647 w 42"/>
              <a:gd name="T55" fmla="*/ 2147483647 h 62"/>
              <a:gd name="T56" fmla="*/ 2147483647 w 42"/>
              <a:gd name="T57" fmla="*/ 2147483647 h 62"/>
              <a:gd name="T58" fmla="*/ 2147483647 w 42"/>
              <a:gd name="T59" fmla="*/ 1695098164 h 62"/>
              <a:gd name="T60" fmla="*/ 1997048693 w 42"/>
              <a:gd name="T61" fmla="*/ 565029487 h 62"/>
              <a:gd name="T62" fmla="*/ 2147483647 w 42"/>
              <a:gd name="T63" fmla="*/ 1883447796 h 62"/>
              <a:gd name="T64" fmla="*/ 2147483647 w 42"/>
              <a:gd name="T65" fmla="*/ 1695098164 h 62"/>
              <a:gd name="T66" fmla="*/ 1997048693 w 42"/>
              <a:gd name="T67" fmla="*/ 1412588273 h 62"/>
              <a:gd name="T68" fmla="*/ 1901949279 w 42"/>
              <a:gd name="T69" fmla="*/ 1224238641 h 62"/>
              <a:gd name="T70" fmla="*/ 1997048693 w 42"/>
              <a:gd name="T71" fmla="*/ 1130068678 h 62"/>
              <a:gd name="T72" fmla="*/ 2147483647 w 42"/>
              <a:gd name="T73" fmla="*/ 1695098164 h 62"/>
              <a:gd name="T74" fmla="*/ 2147483647 w 42"/>
              <a:gd name="T75" fmla="*/ 1883447796 h 62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0" t="0" r="r" b="b"/>
            <a:pathLst>
              <a:path w="42" h="62">
                <a:moveTo>
                  <a:pt x="37" y="29"/>
                </a:moveTo>
                <a:cubicBezTo>
                  <a:pt x="35" y="32"/>
                  <a:pt x="31" y="37"/>
                  <a:pt x="31" y="41"/>
                </a:cubicBezTo>
                <a:cubicBezTo>
                  <a:pt x="32" y="42"/>
                  <a:pt x="33" y="43"/>
                  <a:pt x="33" y="44"/>
                </a:cubicBezTo>
                <a:cubicBezTo>
                  <a:pt x="33" y="45"/>
                  <a:pt x="32" y="46"/>
                  <a:pt x="32" y="47"/>
                </a:cubicBezTo>
                <a:cubicBezTo>
                  <a:pt x="32" y="47"/>
                  <a:pt x="33" y="48"/>
                  <a:pt x="33" y="49"/>
                </a:cubicBezTo>
                <a:cubicBezTo>
                  <a:pt x="33" y="51"/>
                  <a:pt x="32" y="52"/>
                  <a:pt x="31" y="53"/>
                </a:cubicBezTo>
                <a:cubicBezTo>
                  <a:pt x="31" y="53"/>
                  <a:pt x="31" y="54"/>
                  <a:pt x="31" y="54"/>
                </a:cubicBezTo>
                <a:cubicBezTo>
                  <a:pt x="31" y="57"/>
                  <a:pt x="29" y="58"/>
                  <a:pt x="27" y="58"/>
                </a:cubicBezTo>
                <a:cubicBezTo>
                  <a:pt x="26" y="61"/>
                  <a:pt x="24" y="62"/>
                  <a:pt x="21" y="62"/>
                </a:cubicBezTo>
                <a:cubicBezTo>
                  <a:pt x="19" y="62"/>
                  <a:pt x="16" y="61"/>
                  <a:pt x="15" y="58"/>
                </a:cubicBezTo>
                <a:cubicBezTo>
                  <a:pt x="13" y="58"/>
                  <a:pt x="11" y="57"/>
                  <a:pt x="11" y="54"/>
                </a:cubicBezTo>
                <a:cubicBezTo>
                  <a:pt x="11" y="54"/>
                  <a:pt x="11" y="53"/>
                  <a:pt x="11" y="53"/>
                </a:cubicBezTo>
                <a:cubicBezTo>
                  <a:pt x="10" y="52"/>
                  <a:pt x="9" y="51"/>
                  <a:pt x="9" y="49"/>
                </a:cubicBezTo>
                <a:cubicBezTo>
                  <a:pt x="9" y="48"/>
                  <a:pt x="10" y="47"/>
                  <a:pt x="10" y="47"/>
                </a:cubicBezTo>
                <a:cubicBezTo>
                  <a:pt x="10" y="46"/>
                  <a:pt x="9" y="45"/>
                  <a:pt x="9" y="44"/>
                </a:cubicBezTo>
                <a:cubicBezTo>
                  <a:pt x="9" y="43"/>
                  <a:pt x="10" y="42"/>
                  <a:pt x="11" y="41"/>
                </a:cubicBezTo>
                <a:cubicBezTo>
                  <a:pt x="11" y="37"/>
                  <a:pt x="7" y="32"/>
                  <a:pt x="5" y="29"/>
                </a:cubicBezTo>
                <a:cubicBezTo>
                  <a:pt x="2" y="26"/>
                  <a:pt x="0" y="23"/>
                  <a:pt x="0" y="18"/>
                </a:cubicBezTo>
                <a:cubicBezTo>
                  <a:pt x="0" y="8"/>
                  <a:pt x="11" y="0"/>
                  <a:pt x="21" y="0"/>
                </a:cubicBezTo>
                <a:cubicBezTo>
                  <a:pt x="31" y="0"/>
                  <a:pt x="42" y="8"/>
                  <a:pt x="42" y="18"/>
                </a:cubicBezTo>
                <a:cubicBezTo>
                  <a:pt x="42" y="23"/>
                  <a:pt x="40" y="26"/>
                  <a:pt x="37" y="29"/>
                </a:cubicBezTo>
                <a:close/>
                <a:moveTo>
                  <a:pt x="21" y="6"/>
                </a:moveTo>
                <a:cubicBezTo>
                  <a:pt x="14" y="6"/>
                  <a:pt x="6" y="10"/>
                  <a:pt x="6" y="18"/>
                </a:cubicBezTo>
                <a:cubicBezTo>
                  <a:pt x="6" y="21"/>
                  <a:pt x="7" y="24"/>
                  <a:pt x="8" y="26"/>
                </a:cubicBezTo>
                <a:cubicBezTo>
                  <a:pt x="9" y="27"/>
                  <a:pt x="10" y="27"/>
                  <a:pt x="11" y="28"/>
                </a:cubicBezTo>
                <a:cubicBezTo>
                  <a:pt x="14" y="32"/>
                  <a:pt x="16" y="36"/>
                  <a:pt x="16" y="40"/>
                </a:cubicBezTo>
                <a:cubicBezTo>
                  <a:pt x="26" y="40"/>
                  <a:pt x="26" y="40"/>
                  <a:pt x="26" y="40"/>
                </a:cubicBezTo>
                <a:cubicBezTo>
                  <a:pt x="26" y="36"/>
                  <a:pt x="28" y="32"/>
                  <a:pt x="31" y="28"/>
                </a:cubicBezTo>
                <a:cubicBezTo>
                  <a:pt x="32" y="27"/>
                  <a:pt x="33" y="27"/>
                  <a:pt x="34" y="26"/>
                </a:cubicBezTo>
                <a:cubicBezTo>
                  <a:pt x="35" y="24"/>
                  <a:pt x="36" y="21"/>
                  <a:pt x="36" y="18"/>
                </a:cubicBezTo>
                <a:cubicBezTo>
                  <a:pt x="36" y="10"/>
                  <a:pt x="28" y="6"/>
                  <a:pt x="21" y="6"/>
                </a:cubicBezTo>
                <a:close/>
                <a:moveTo>
                  <a:pt x="29" y="20"/>
                </a:moveTo>
                <a:cubicBezTo>
                  <a:pt x="28" y="20"/>
                  <a:pt x="27" y="19"/>
                  <a:pt x="27" y="18"/>
                </a:cubicBezTo>
                <a:cubicBezTo>
                  <a:pt x="27" y="16"/>
                  <a:pt x="23" y="15"/>
                  <a:pt x="21" y="15"/>
                </a:cubicBezTo>
                <a:cubicBezTo>
                  <a:pt x="20" y="15"/>
                  <a:pt x="20" y="14"/>
                  <a:pt x="20" y="13"/>
                </a:cubicBezTo>
                <a:cubicBezTo>
                  <a:pt x="20" y="13"/>
                  <a:pt x="20" y="12"/>
                  <a:pt x="21" y="12"/>
                </a:cubicBezTo>
                <a:cubicBezTo>
                  <a:pt x="25" y="12"/>
                  <a:pt x="30" y="14"/>
                  <a:pt x="30" y="18"/>
                </a:cubicBezTo>
                <a:cubicBezTo>
                  <a:pt x="30" y="19"/>
                  <a:pt x="29" y="20"/>
                  <a:pt x="29" y="2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60838" tIns="30419" rIns="60838" bIns="30419"/>
          <a:lstStyle/>
          <a:p>
            <a:endParaRPr lang="zh-CN" altLang="en-US" sz="90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47116" name="Rounded Rectangle 29"/>
          <p:cNvSpPr>
            <a:spLocks noChangeArrowheads="1"/>
          </p:cNvSpPr>
          <p:nvPr/>
        </p:nvSpPr>
        <p:spPr bwMode="auto">
          <a:xfrm>
            <a:off x="8719112" y="1713596"/>
            <a:ext cx="3024739" cy="1335050"/>
          </a:xfrm>
          <a:prstGeom prst="roundRect">
            <a:avLst>
              <a:gd name="adj" fmla="val 10134"/>
            </a:avLst>
          </a:prstGeom>
          <a:solidFill>
            <a:srgbClr val="7671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 defTabSz="1372870" eaLnBrk="1" hangingPunct="1"/>
            <a:endParaRPr lang="en-US" altLang="zh-CN" sz="105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47117" name="Rounded Rectangle 32"/>
          <p:cNvSpPr>
            <a:spLocks noChangeArrowheads="1"/>
          </p:cNvSpPr>
          <p:nvPr/>
        </p:nvSpPr>
        <p:spPr bwMode="auto">
          <a:xfrm>
            <a:off x="8719112" y="3358199"/>
            <a:ext cx="3024739" cy="1335050"/>
          </a:xfrm>
          <a:prstGeom prst="roundRect">
            <a:avLst>
              <a:gd name="adj" fmla="val 10134"/>
            </a:avLst>
          </a:prstGeom>
          <a:solidFill>
            <a:srgbClr val="DE447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 defTabSz="1372870" eaLnBrk="1" hangingPunct="1"/>
            <a:endParaRPr lang="en-US" altLang="zh-CN" sz="105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47118" name="Rounded Rectangle 35"/>
          <p:cNvSpPr>
            <a:spLocks noChangeArrowheads="1"/>
          </p:cNvSpPr>
          <p:nvPr/>
        </p:nvSpPr>
        <p:spPr bwMode="auto">
          <a:xfrm>
            <a:off x="8719112" y="5002804"/>
            <a:ext cx="3024739" cy="1335050"/>
          </a:xfrm>
          <a:prstGeom prst="roundRect">
            <a:avLst>
              <a:gd name="adj" fmla="val 10134"/>
            </a:avLst>
          </a:prstGeom>
          <a:solidFill>
            <a:srgbClr val="51308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 defTabSz="1372870" eaLnBrk="1" hangingPunct="1"/>
            <a:endParaRPr lang="en-US" altLang="zh-CN" sz="105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  <a:sym typeface="Arial" panose="020B0604020202090204" pitchFamily="34" charset="0"/>
            </a:endParaRPr>
          </a:p>
        </p:txBody>
      </p:sp>
      <p:cxnSp>
        <p:nvCxnSpPr>
          <p:cNvPr id="47119" name="Elbow Connector 45"/>
          <p:cNvCxnSpPr>
            <a:cxnSpLocks noChangeShapeType="1"/>
          </p:cNvCxnSpPr>
          <p:nvPr/>
        </p:nvCxnSpPr>
        <p:spPr bwMode="auto">
          <a:xfrm flipH="1">
            <a:off x="7273575" y="2381914"/>
            <a:ext cx="1322668" cy="1063596"/>
          </a:xfrm>
          <a:prstGeom prst="bentConnector3">
            <a:avLst>
              <a:gd name="adj1" fmla="val 50000"/>
            </a:avLst>
          </a:prstGeom>
          <a:noFill/>
          <a:ln w="12700">
            <a:solidFill>
              <a:srgbClr val="ADBACA"/>
            </a:solidFill>
            <a:miter lim="800000"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7120" name="Elbow Connector 46"/>
          <p:cNvCxnSpPr>
            <a:cxnSpLocks noChangeShapeType="1"/>
          </p:cNvCxnSpPr>
          <p:nvPr/>
        </p:nvCxnSpPr>
        <p:spPr bwMode="auto">
          <a:xfrm flipH="1" flipV="1">
            <a:off x="7273575" y="4693250"/>
            <a:ext cx="1322668" cy="1063596"/>
          </a:xfrm>
          <a:prstGeom prst="bentConnector3">
            <a:avLst>
              <a:gd name="adj1" fmla="val 50000"/>
            </a:avLst>
          </a:prstGeom>
          <a:noFill/>
          <a:ln w="12700">
            <a:solidFill>
              <a:srgbClr val="ADBACA"/>
            </a:solidFill>
            <a:miter lim="800000"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7121" name="Straight Connector 47"/>
          <p:cNvCxnSpPr>
            <a:cxnSpLocks noChangeShapeType="1"/>
          </p:cNvCxnSpPr>
          <p:nvPr/>
        </p:nvCxnSpPr>
        <p:spPr bwMode="auto">
          <a:xfrm flipH="1">
            <a:off x="7273575" y="4079539"/>
            <a:ext cx="1322668" cy="3493"/>
          </a:xfrm>
          <a:prstGeom prst="line">
            <a:avLst/>
          </a:prstGeom>
          <a:noFill/>
          <a:ln w="12700">
            <a:solidFill>
              <a:srgbClr val="ADBACA"/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7122" name="Freeform 105"/>
          <p:cNvSpPr>
            <a:spLocks noEditPoints="1"/>
          </p:cNvSpPr>
          <p:nvPr/>
        </p:nvSpPr>
        <p:spPr bwMode="auto">
          <a:xfrm>
            <a:off x="10970759" y="2105062"/>
            <a:ext cx="534020" cy="573707"/>
          </a:xfrm>
          <a:custGeom>
            <a:avLst/>
            <a:gdLst>
              <a:gd name="T0" fmla="*/ 0 w 71"/>
              <a:gd name="T1" fmla="*/ 2147483647 h 71"/>
              <a:gd name="T2" fmla="*/ 440801755 w 71"/>
              <a:gd name="T3" fmla="*/ 1537775168 h 71"/>
              <a:gd name="T4" fmla="*/ 195913446 w 71"/>
              <a:gd name="T5" fmla="*/ 1587379909 h 71"/>
              <a:gd name="T6" fmla="*/ 342845032 w 71"/>
              <a:gd name="T7" fmla="*/ 1240139674 h 71"/>
              <a:gd name="T8" fmla="*/ 293863171 w 71"/>
              <a:gd name="T9" fmla="*/ 2083434370 h 71"/>
              <a:gd name="T10" fmla="*/ 538751479 w 71"/>
              <a:gd name="T11" fmla="*/ 1934620145 h 71"/>
              <a:gd name="T12" fmla="*/ 734664926 w 71"/>
              <a:gd name="T13" fmla="*/ 2147483647 h 71"/>
              <a:gd name="T14" fmla="*/ 0 w 71"/>
              <a:gd name="T15" fmla="*/ 2147483647 h 71"/>
              <a:gd name="T16" fmla="*/ 342845032 w 71"/>
              <a:gd name="T17" fmla="*/ 2147483647 h 71"/>
              <a:gd name="T18" fmla="*/ 244888309 w 71"/>
              <a:gd name="T19" fmla="*/ 2147483647 h 71"/>
              <a:gd name="T20" fmla="*/ 440801755 w 71"/>
              <a:gd name="T21" fmla="*/ 2147483647 h 71"/>
              <a:gd name="T22" fmla="*/ 244888309 w 71"/>
              <a:gd name="T23" fmla="*/ 2147483647 h 71"/>
              <a:gd name="T24" fmla="*/ 48974862 w 71"/>
              <a:gd name="T25" fmla="*/ 2147483647 h 71"/>
              <a:gd name="T26" fmla="*/ 685690063 w 71"/>
              <a:gd name="T27" fmla="*/ 2147483647 h 71"/>
              <a:gd name="T28" fmla="*/ 489776617 w 71"/>
              <a:gd name="T29" fmla="*/ 2147483647 h 71"/>
              <a:gd name="T30" fmla="*/ 342845032 w 71"/>
              <a:gd name="T31" fmla="*/ 2147483647 h 71"/>
              <a:gd name="T32" fmla="*/ 48974862 w 71"/>
              <a:gd name="T33" fmla="*/ 992115965 h 71"/>
              <a:gd name="T34" fmla="*/ 293863171 w 71"/>
              <a:gd name="T35" fmla="*/ 793689955 h 71"/>
              <a:gd name="T36" fmla="*/ 293863171 w 71"/>
              <a:gd name="T37" fmla="*/ 297635494 h 71"/>
              <a:gd name="T38" fmla="*/ 195913446 w 71"/>
              <a:gd name="T39" fmla="*/ 396844977 h 71"/>
              <a:gd name="T40" fmla="*/ 293863171 w 71"/>
              <a:gd name="T41" fmla="*/ 0 h 71"/>
              <a:gd name="T42" fmla="*/ 538751479 w 71"/>
              <a:gd name="T43" fmla="*/ 793689955 h 71"/>
              <a:gd name="T44" fmla="*/ 734664926 w 71"/>
              <a:gd name="T45" fmla="*/ 992115965 h 71"/>
              <a:gd name="T46" fmla="*/ 2147483647 w 71"/>
              <a:gd name="T47" fmla="*/ 992115965 h 71"/>
              <a:gd name="T48" fmla="*/ 979553234 w 71"/>
              <a:gd name="T49" fmla="*/ 942504180 h 71"/>
              <a:gd name="T50" fmla="*/ 1028535095 w 71"/>
              <a:gd name="T51" fmla="*/ 496054461 h 71"/>
              <a:gd name="T52" fmla="*/ 2147483647 w 71"/>
              <a:gd name="T53" fmla="*/ 545659203 h 71"/>
              <a:gd name="T54" fmla="*/ 2147483647 w 71"/>
              <a:gd name="T55" fmla="*/ 1934620145 h 71"/>
              <a:gd name="T56" fmla="*/ 1028535095 w 71"/>
              <a:gd name="T57" fmla="*/ 1984224887 h 71"/>
              <a:gd name="T58" fmla="*/ 979553234 w 71"/>
              <a:gd name="T59" fmla="*/ 1537775168 h 71"/>
              <a:gd name="T60" fmla="*/ 2147483647 w 71"/>
              <a:gd name="T61" fmla="*/ 1488170426 h 71"/>
              <a:gd name="T62" fmla="*/ 2147483647 w 71"/>
              <a:gd name="T63" fmla="*/ 1934620145 h 71"/>
              <a:gd name="T64" fmla="*/ 2147483647 w 71"/>
              <a:gd name="T65" fmla="*/ 2147483647 h 71"/>
              <a:gd name="T66" fmla="*/ 979553234 w 71"/>
              <a:gd name="T67" fmla="*/ 2147483647 h 71"/>
              <a:gd name="T68" fmla="*/ 1028535095 w 71"/>
              <a:gd name="T69" fmla="*/ 2147483647 h 71"/>
              <a:gd name="T70" fmla="*/ 2147483647 w 71"/>
              <a:gd name="T71" fmla="*/ 2147483647 h 71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0" t="0" r="r" b="b"/>
            <a:pathLst>
              <a:path w="71" h="71">
                <a:moveTo>
                  <a:pt x="15" y="46"/>
                </a:moveTo>
                <a:cubicBezTo>
                  <a:pt x="0" y="46"/>
                  <a:pt x="0" y="46"/>
                  <a:pt x="0" y="46"/>
                </a:cubicBezTo>
                <a:cubicBezTo>
                  <a:pt x="0" y="45"/>
                  <a:pt x="0" y="44"/>
                  <a:pt x="0" y="43"/>
                </a:cubicBezTo>
                <a:cubicBezTo>
                  <a:pt x="0" y="36"/>
                  <a:pt x="9" y="35"/>
                  <a:pt x="9" y="31"/>
                </a:cubicBezTo>
                <a:cubicBezTo>
                  <a:pt x="9" y="30"/>
                  <a:pt x="8" y="29"/>
                  <a:pt x="7" y="29"/>
                </a:cubicBezTo>
                <a:cubicBezTo>
                  <a:pt x="6" y="29"/>
                  <a:pt x="4" y="31"/>
                  <a:pt x="4" y="32"/>
                </a:cubicBezTo>
                <a:cubicBezTo>
                  <a:pt x="0" y="29"/>
                  <a:pt x="0" y="29"/>
                  <a:pt x="0" y="29"/>
                </a:cubicBezTo>
                <a:cubicBezTo>
                  <a:pt x="2" y="27"/>
                  <a:pt x="4" y="25"/>
                  <a:pt x="7" y="25"/>
                </a:cubicBezTo>
                <a:cubicBezTo>
                  <a:pt x="11" y="25"/>
                  <a:pt x="14" y="27"/>
                  <a:pt x="14" y="31"/>
                </a:cubicBezTo>
                <a:cubicBezTo>
                  <a:pt x="14" y="37"/>
                  <a:pt x="6" y="38"/>
                  <a:pt x="6" y="42"/>
                </a:cubicBezTo>
                <a:cubicBezTo>
                  <a:pt x="11" y="42"/>
                  <a:pt x="11" y="42"/>
                  <a:pt x="11" y="42"/>
                </a:cubicBezTo>
                <a:cubicBezTo>
                  <a:pt x="11" y="39"/>
                  <a:pt x="11" y="39"/>
                  <a:pt x="11" y="39"/>
                </a:cubicBezTo>
                <a:cubicBezTo>
                  <a:pt x="15" y="39"/>
                  <a:pt x="15" y="39"/>
                  <a:pt x="15" y="39"/>
                </a:cubicBezTo>
                <a:lnTo>
                  <a:pt x="15" y="46"/>
                </a:lnTo>
                <a:close/>
                <a:moveTo>
                  <a:pt x="7" y="71"/>
                </a:moveTo>
                <a:cubicBezTo>
                  <a:pt x="5" y="71"/>
                  <a:pt x="2" y="70"/>
                  <a:pt x="0" y="69"/>
                </a:cubicBezTo>
                <a:cubicBezTo>
                  <a:pt x="3" y="65"/>
                  <a:pt x="3" y="65"/>
                  <a:pt x="3" y="65"/>
                </a:cubicBezTo>
                <a:cubicBezTo>
                  <a:pt x="4" y="66"/>
                  <a:pt x="5" y="67"/>
                  <a:pt x="7" y="67"/>
                </a:cubicBezTo>
                <a:cubicBezTo>
                  <a:pt x="8" y="67"/>
                  <a:pt x="10" y="66"/>
                  <a:pt x="10" y="65"/>
                </a:cubicBezTo>
                <a:cubicBezTo>
                  <a:pt x="10" y="62"/>
                  <a:pt x="7" y="62"/>
                  <a:pt x="5" y="62"/>
                </a:cubicBezTo>
                <a:cubicBezTo>
                  <a:pt x="4" y="60"/>
                  <a:pt x="4" y="60"/>
                  <a:pt x="4" y="60"/>
                </a:cubicBezTo>
                <a:cubicBezTo>
                  <a:pt x="6" y="58"/>
                  <a:pt x="7" y="56"/>
                  <a:pt x="9" y="55"/>
                </a:cubicBezTo>
                <a:cubicBezTo>
                  <a:pt x="9" y="55"/>
                  <a:pt x="9" y="55"/>
                  <a:pt x="9" y="55"/>
                </a:cubicBezTo>
                <a:cubicBezTo>
                  <a:pt x="8" y="55"/>
                  <a:pt x="6" y="55"/>
                  <a:pt x="5" y="55"/>
                </a:cubicBezTo>
                <a:cubicBezTo>
                  <a:pt x="5" y="57"/>
                  <a:pt x="5" y="57"/>
                  <a:pt x="5" y="57"/>
                </a:cubicBezTo>
                <a:cubicBezTo>
                  <a:pt x="1" y="57"/>
                  <a:pt x="1" y="57"/>
                  <a:pt x="1" y="57"/>
                </a:cubicBezTo>
                <a:cubicBezTo>
                  <a:pt x="1" y="51"/>
                  <a:pt x="1" y="51"/>
                  <a:pt x="1" y="51"/>
                </a:cubicBezTo>
                <a:cubicBezTo>
                  <a:pt x="14" y="51"/>
                  <a:pt x="14" y="51"/>
                  <a:pt x="14" y="51"/>
                </a:cubicBezTo>
                <a:cubicBezTo>
                  <a:pt x="14" y="54"/>
                  <a:pt x="14" y="54"/>
                  <a:pt x="14" y="54"/>
                </a:cubicBezTo>
                <a:cubicBezTo>
                  <a:pt x="10" y="59"/>
                  <a:pt x="10" y="59"/>
                  <a:pt x="10" y="59"/>
                </a:cubicBezTo>
                <a:cubicBezTo>
                  <a:pt x="13" y="60"/>
                  <a:pt x="15" y="62"/>
                  <a:pt x="15" y="64"/>
                </a:cubicBezTo>
                <a:cubicBezTo>
                  <a:pt x="15" y="69"/>
                  <a:pt x="11" y="71"/>
                  <a:pt x="7" y="71"/>
                </a:cubicBezTo>
                <a:close/>
                <a:moveTo>
                  <a:pt x="15" y="20"/>
                </a:moveTo>
                <a:cubicBezTo>
                  <a:pt x="1" y="20"/>
                  <a:pt x="1" y="20"/>
                  <a:pt x="1" y="20"/>
                </a:cubicBezTo>
                <a:cubicBezTo>
                  <a:pt x="1" y="16"/>
                  <a:pt x="1" y="16"/>
                  <a:pt x="1" y="16"/>
                </a:cubicBezTo>
                <a:cubicBezTo>
                  <a:pt x="6" y="16"/>
                  <a:pt x="6" y="16"/>
                  <a:pt x="6" y="16"/>
                </a:cubicBezTo>
                <a:cubicBezTo>
                  <a:pt x="6" y="13"/>
                  <a:pt x="6" y="9"/>
                  <a:pt x="6" y="6"/>
                </a:cubicBezTo>
                <a:cubicBezTo>
                  <a:pt x="6" y="6"/>
                  <a:pt x="6" y="6"/>
                  <a:pt x="6" y="6"/>
                </a:cubicBezTo>
                <a:cubicBezTo>
                  <a:pt x="6" y="6"/>
                  <a:pt x="6" y="6"/>
                  <a:pt x="6" y="6"/>
                </a:cubicBezTo>
                <a:cubicBezTo>
                  <a:pt x="5" y="7"/>
                  <a:pt x="4" y="7"/>
                  <a:pt x="4" y="8"/>
                </a:cubicBezTo>
                <a:cubicBezTo>
                  <a:pt x="1" y="5"/>
                  <a:pt x="1" y="5"/>
                  <a:pt x="1" y="5"/>
                </a:cubicBezTo>
                <a:cubicBezTo>
                  <a:pt x="6" y="0"/>
                  <a:pt x="6" y="0"/>
                  <a:pt x="6" y="0"/>
                </a:cubicBezTo>
                <a:cubicBezTo>
                  <a:pt x="11" y="0"/>
                  <a:pt x="11" y="0"/>
                  <a:pt x="11" y="0"/>
                </a:cubicBezTo>
                <a:cubicBezTo>
                  <a:pt x="11" y="16"/>
                  <a:pt x="11" y="16"/>
                  <a:pt x="11" y="16"/>
                </a:cubicBezTo>
                <a:cubicBezTo>
                  <a:pt x="15" y="16"/>
                  <a:pt x="15" y="16"/>
                  <a:pt x="15" y="16"/>
                </a:cubicBezTo>
                <a:lnTo>
                  <a:pt x="15" y="20"/>
                </a:lnTo>
                <a:close/>
                <a:moveTo>
                  <a:pt x="71" y="19"/>
                </a:moveTo>
                <a:cubicBezTo>
                  <a:pt x="71" y="19"/>
                  <a:pt x="71" y="20"/>
                  <a:pt x="70" y="20"/>
                </a:cubicBezTo>
                <a:cubicBezTo>
                  <a:pt x="21" y="20"/>
                  <a:pt x="21" y="20"/>
                  <a:pt x="21" y="20"/>
                </a:cubicBezTo>
                <a:cubicBezTo>
                  <a:pt x="21" y="20"/>
                  <a:pt x="20" y="19"/>
                  <a:pt x="20" y="19"/>
                </a:cubicBezTo>
                <a:cubicBezTo>
                  <a:pt x="20" y="11"/>
                  <a:pt x="20" y="11"/>
                  <a:pt x="20" y="11"/>
                </a:cubicBezTo>
                <a:cubicBezTo>
                  <a:pt x="20" y="10"/>
                  <a:pt x="21" y="10"/>
                  <a:pt x="21" y="10"/>
                </a:cubicBezTo>
                <a:cubicBezTo>
                  <a:pt x="70" y="10"/>
                  <a:pt x="70" y="10"/>
                  <a:pt x="70" y="10"/>
                </a:cubicBezTo>
                <a:cubicBezTo>
                  <a:pt x="71" y="10"/>
                  <a:pt x="71" y="10"/>
                  <a:pt x="71" y="11"/>
                </a:cubicBezTo>
                <a:lnTo>
                  <a:pt x="71" y="19"/>
                </a:lnTo>
                <a:close/>
                <a:moveTo>
                  <a:pt x="71" y="39"/>
                </a:moveTo>
                <a:cubicBezTo>
                  <a:pt x="71" y="40"/>
                  <a:pt x="71" y="40"/>
                  <a:pt x="70" y="40"/>
                </a:cubicBezTo>
                <a:cubicBezTo>
                  <a:pt x="21" y="40"/>
                  <a:pt x="21" y="40"/>
                  <a:pt x="21" y="40"/>
                </a:cubicBezTo>
                <a:cubicBezTo>
                  <a:pt x="21" y="40"/>
                  <a:pt x="20" y="40"/>
                  <a:pt x="20" y="39"/>
                </a:cubicBezTo>
                <a:cubicBezTo>
                  <a:pt x="20" y="31"/>
                  <a:pt x="20" y="31"/>
                  <a:pt x="20" y="31"/>
                </a:cubicBezTo>
                <a:cubicBezTo>
                  <a:pt x="20" y="31"/>
                  <a:pt x="21" y="30"/>
                  <a:pt x="21" y="30"/>
                </a:cubicBezTo>
                <a:cubicBezTo>
                  <a:pt x="70" y="30"/>
                  <a:pt x="70" y="30"/>
                  <a:pt x="70" y="30"/>
                </a:cubicBezTo>
                <a:cubicBezTo>
                  <a:pt x="71" y="30"/>
                  <a:pt x="71" y="31"/>
                  <a:pt x="71" y="31"/>
                </a:cubicBezTo>
                <a:lnTo>
                  <a:pt x="71" y="39"/>
                </a:lnTo>
                <a:close/>
                <a:moveTo>
                  <a:pt x="71" y="60"/>
                </a:moveTo>
                <a:cubicBezTo>
                  <a:pt x="71" y="60"/>
                  <a:pt x="71" y="61"/>
                  <a:pt x="70" y="61"/>
                </a:cubicBezTo>
                <a:cubicBezTo>
                  <a:pt x="21" y="61"/>
                  <a:pt x="21" y="61"/>
                  <a:pt x="21" y="61"/>
                </a:cubicBezTo>
                <a:cubicBezTo>
                  <a:pt x="21" y="61"/>
                  <a:pt x="20" y="60"/>
                  <a:pt x="20" y="60"/>
                </a:cubicBezTo>
                <a:cubicBezTo>
                  <a:pt x="20" y="52"/>
                  <a:pt x="20" y="52"/>
                  <a:pt x="20" y="52"/>
                </a:cubicBezTo>
                <a:cubicBezTo>
                  <a:pt x="20" y="51"/>
                  <a:pt x="21" y="51"/>
                  <a:pt x="21" y="51"/>
                </a:cubicBezTo>
                <a:cubicBezTo>
                  <a:pt x="70" y="51"/>
                  <a:pt x="70" y="51"/>
                  <a:pt x="70" y="51"/>
                </a:cubicBezTo>
                <a:cubicBezTo>
                  <a:pt x="71" y="51"/>
                  <a:pt x="71" y="51"/>
                  <a:pt x="71" y="52"/>
                </a:cubicBezTo>
                <a:lnTo>
                  <a:pt x="71" y="6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60838" tIns="30419" rIns="60838" bIns="30419"/>
          <a:lstStyle/>
          <a:p>
            <a:endParaRPr lang="zh-CN" altLang="en-US" sz="90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47123" name="Freeform 66"/>
          <p:cNvSpPr>
            <a:spLocks noEditPoints="1"/>
          </p:cNvSpPr>
          <p:nvPr/>
        </p:nvSpPr>
        <p:spPr bwMode="auto">
          <a:xfrm>
            <a:off x="10970759" y="3791575"/>
            <a:ext cx="561324" cy="464490"/>
          </a:xfrm>
          <a:custGeom>
            <a:avLst/>
            <a:gdLst>
              <a:gd name="T0" fmla="*/ 1525992042 w 72"/>
              <a:gd name="T1" fmla="*/ 2142467510 h 56"/>
              <a:gd name="T2" fmla="*/ 1157649136 w 72"/>
              <a:gd name="T3" fmla="*/ 2090210618 h 56"/>
              <a:gd name="T4" fmla="*/ 578824568 w 72"/>
              <a:gd name="T5" fmla="*/ 2147483647 h 56"/>
              <a:gd name="T6" fmla="*/ 368342907 w 72"/>
              <a:gd name="T7" fmla="*/ 2147483647 h 56"/>
              <a:gd name="T8" fmla="*/ 368342907 w 72"/>
              <a:gd name="T9" fmla="*/ 2147483647 h 56"/>
              <a:gd name="T10" fmla="*/ 315722492 w 72"/>
              <a:gd name="T11" fmla="*/ 2147483647 h 56"/>
              <a:gd name="T12" fmla="*/ 315722492 w 72"/>
              <a:gd name="T13" fmla="*/ 2147483647 h 56"/>
              <a:gd name="T14" fmla="*/ 578824568 w 72"/>
              <a:gd name="T15" fmla="*/ 1881190279 h 56"/>
              <a:gd name="T16" fmla="*/ 0 w 72"/>
              <a:gd name="T17" fmla="*/ 1045108923 h 56"/>
              <a:gd name="T18" fmla="*/ 1525992042 w 72"/>
              <a:gd name="T19" fmla="*/ 0 h 56"/>
              <a:gd name="T20" fmla="*/ 2147483647 w 72"/>
              <a:gd name="T21" fmla="*/ 1045108923 h 56"/>
              <a:gd name="T22" fmla="*/ 1525992042 w 72"/>
              <a:gd name="T23" fmla="*/ 2142467510 h 56"/>
              <a:gd name="T24" fmla="*/ 2147483647 w 72"/>
              <a:gd name="T25" fmla="*/ 2147483647 h 56"/>
              <a:gd name="T26" fmla="*/ 2147483647 w 72"/>
              <a:gd name="T27" fmla="*/ 2147483647 h 56"/>
              <a:gd name="T28" fmla="*/ 2147483647 w 72"/>
              <a:gd name="T29" fmla="*/ 2147483647 h 56"/>
              <a:gd name="T30" fmla="*/ 2147483647 w 72"/>
              <a:gd name="T31" fmla="*/ 2147483647 h 56"/>
              <a:gd name="T32" fmla="*/ 2147483647 w 72"/>
              <a:gd name="T33" fmla="*/ 2147483647 h 56"/>
              <a:gd name="T34" fmla="*/ 2147483647 w 72"/>
              <a:gd name="T35" fmla="*/ 2147483647 h 56"/>
              <a:gd name="T36" fmla="*/ 2147483647 w 72"/>
              <a:gd name="T37" fmla="*/ 2147483647 h 56"/>
              <a:gd name="T38" fmla="*/ 1315510381 w 72"/>
              <a:gd name="T39" fmla="*/ 2147483647 h 56"/>
              <a:gd name="T40" fmla="*/ 1525992042 w 72"/>
              <a:gd name="T41" fmla="*/ 2147483647 h 56"/>
              <a:gd name="T42" fmla="*/ 2147483647 w 72"/>
              <a:gd name="T43" fmla="*/ 2037960955 h 56"/>
              <a:gd name="T44" fmla="*/ 2147483647 w 72"/>
              <a:gd name="T45" fmla="*/ 1045108923 h 56"/>
              <a:gd name="T46" fmla="*/ 2147483647 w 72"/>
              <a:gd name="T47" fmla="*/ 731574801 h 56"/>
              <a:gd name="T48" fmla="*/ 2147483647 w 72"/>
              <a:gd name="T49" fmla="*/ 1567663385 h 56"/>
              <a:gd name="T50" fmla="*/ 2147483647 w 72"/>
              <a:gd name="T51" fmla="*/ 2147483647 h 5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72" h="56">
                <a:moveTo>
                  <a:pt x="29" y="41"/>
                </a:moveTo>
                <a:cubicBezTo>
                  <a:pt x="26" y="41"/>
                  <a:pt x="24" y="40"/>
                  <a:pt x="22" y="40"/>
                </a:cubicBezTo>
                <a:cubicBezTo>
                  <a:pt x="18" y="42"/>
                  <a:pt x="15" y="44"/>
                  <a:pt x="11" y="45"/>
                </a:cubicBezTo>
                <a:cubicBezTo>
                  <a:pt x="9" y="45"/>
                  <a:pt x="8" y="46"/>
                  <a:pt x="7" y="46"/>
                </a:cubicBezTo>
                <a:cubicBezTo>
                  <a:pt x="7" y="46"/>
                  <a:pt x="7" y="46"/>
                  <a:pt x="7" y="46"/>
                </a:cubicBezTo>
                <a:cubicBezTo>
                  <a:pt x="6" y="46"/>
                  <a:pt x="6" y="45"/>
                  <a:pt x="6" y="45"/>
                </a:cubicBezTo>
                <a:cubicBezTo>
                  <a:pt x="5" y="44"/>
                  <a:pt x="6" y="43"/>
                  <a:pt x="6" y="43"/>
                </a:cubicBezTo>
                <a:cubicBezTo>
                  <a:pt x="8" y="41"/>
                  <a:pt x="10" y="40"/>
                  <a:pt x="11" y="36"/>
                </a:cubicBezTo>
                <a:cubicBezTo>
                  <a:pt x="5" y="32"/>
                  <a:pt x="0" y="27"/>
                  <a:pt x="0" y="20"/>
                </a:cubicBezTo>
                <a:cubicBezTo>
                  <a:pt x="0" y="9"/>
                  <a:pt x="13" y="0"/>
                  <a:pt x="29" y="0"/>
                </a:cubicBezTo>
                <a:cubicBezTo>
                  <a:pt x="44" y="0"/>
                  <a:pt x="57" y="9"/>
                  <a:pt x="57" y="20"/>
                </a:cubicBezTo>
                <a:cubicBezTo>
                  <a:pt x="57" y="32"/>
                  <a:pt x="44" y="41"/>
                  <a:pt x="29" y="41"/>
                </a:cubicBezTo>
                <a:close/>
                <a:moveTo>
                  <a:pt x="62" y="47"/>
                </a:moveTo>
                <a:cubicBezTo>
                  <a:pt x="63" y="50"/>
                  <a:pt x="65" y="51"/>
                  <a:pt x="66" y="53"/>
                </a:cubicBezTo>
                <a:cubicBezTo>
                  <a:pt x="67" y="54"/>
                  <a:pt x="67" y="54"/>
                  <a:pt x="67" y="55"/>
                </a:cubicBezTo>
                <a:cubicBezTo>
                  <a:pt x="67" y="56"/>
                  <a:pt x="67" y="56"/>
                  <a:pt x="66" y="56"/>
                </a:cubicBezTo>
                <a:cubicBezTo>
                  <a:pt x="65" y="56"/>
                  <a:pt x="63" y="56"/>
                  <a:pt x="62" y="55"/>
                </a:cubicBezTo>
                <a:cubicBezTo>
                  <a:pt x="58" y="54"/>
                  <a:pt x="55" y="53"/>
                  <a:pt x="51" y="50"/>
                </a:cubicBezTo>
                <a:cubicBezTo>
                  <a:pt x="49" y="51"/>
                  <a:pt x="47" y="51"/>
                  <a:pt x="44" y="51"/>
                </a:cubicBezTo>
                <a:cubicBezTo>
                  <a:pt x="37" y="51"/>
                  <a:pt x="30" y="49"/>
                  <a:pt x="25" y="46"/>
                </a:cubicBezTo>
                <a:cubicBezTo>
                  <a:pt x="26" y="46"/>
                  <a:pt x="28" y="46"/>
                  <a:pt x="29" y="46"/>
                </a:cubicBezTo>
                <a:cubicBezTo>
                  <a:pt x="37" y="46"/>
                  <a:pt x="46" y="43"/>
                  <a:pt x="52" y="39"/>
                </a:cubicBezTo>
                <a:cubicBezTo>
                  <a:pt x="58" y="34"/>
                  <a:pt x="62" y="27"/>
                  <a:pt x="62" y="20"/>
                </a:cubicBezTo>
                <a:cubicBezTo>
                  <a:pt x="62" y="18"/>
                  <a:pt x="62" y="16"/>
                  <a:pt x="61" y="14"/>
                </a:cubicBezTo>
                <a:cubicBezTo>
                  <a:pt x="68" y="18"/>
                  <a:pt x="72" y="24"/>
                  <a:pt x="72" y="30"/>
                </a:cubicBezTo>
                <a:cubicBezTo>
                  <a:pt x="72" y="37"/>
                  <a:pt x="68" y="43"/>
                  <a:pt x="62" y="4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60838" tIns="30419" rIns="60838" bIns="30419"/>
          <a:lstStyle/>
          <a:p>
            <a:endParaRPr lang="zh-CN" altLang="en-US" sz="90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47124" name="Freeform 15"/>
          <p:cNvSpPr>
            <a:spLocks noEditPoints="1"/>
          </p:cNvSpPr>
          <p:nvPr/>
        </p:nvSpPr>
        <p:spPr bwMode="auto">
          <a:xfrm>
            <a:off x="10941550" y="5445387"/>
            <a:ext cx="703243" cy="561006"/>
          </a:xfrm>
          <a:custGeom>
            <a:avLst/>
            <a:gdLst>
              <a:gd name="T0" fmla="*/ 2147483647 w 168"/>
              <a:gd name="T1" fmla="*/ 1897397639 h 126"/>
              <a:gd name="T2" fmla="*/ 0 w 168"/>
              <a:gd name="T3" fmla="*/ 1897397639 h 126"/>
              <a:gd name="T4" fmla="*/ 0 w 168"/>
              <a:gd name="T5" fmla="*/ 0 h 126"/>
              <a:gd name="T6" fmla="*/ 151568301 w 168"/>
              <a:gd name="T7" fmla="*/ 0 h 126"/>
              <a:gd name="T8" fmla="*/ 151568301 w 168"/>
              <a:gd name="T9" fmla="*/ 1731752244 h 126"/>
              <a:gd name="T10" fmla="*/ 2147483647 w 168"/>
              <a:gd name="T11" fmla="*/ 1731752244 h 126"/>
              <a:gd name="T12" fmla="*/ 2147483647 w 168"/>
              <a:gd name="T13" fmla="*/ 1897397639 h 126"/>
              <a:gd name="T14" fmla="*/ 818457926 w 168"/>
              <a:gd name="T15" fmla="*/ 1566106850 h 126"/>
              <a:gd name="T16" fmla="*/ 485013113 w 168"/>
              <a:gd name="T17" fmla="*/ 1566106850 h 126"/>
              <a:gd name="T18" fmla="*/ 485013113 w 168"/>
              <a:gd name="T19" fmla="*/ 948698819 h 126"/>
              <a:gd name="T20" fmla="*/ 818457926 w 168"/>
              <a:gd name="T21" fmla="*/ 948698819 h 126"/>
              <a:gd name="T22" fmla="*/ 818457926 w 168"/>
              <a:gd name="T23" fmla="*/ 1566106850 h 126"/>
              <a:gd name="T24" fmla="*/ 1273158936 w 168"/>
              <a:gd name="T25" fmla="*/ 1566106850 h 126"/>
              <a:gd name="T26" fmla="*/ 970026227 w 168"/>
              <a:gd name="T27" fmla="*/ 1566106850 h 126"/>
              <a:gd name="T28" fmla="*/ 970026227 w 168"/>
              <a:gd name="T29" fmla="*/ 286117242 h 126"/>
              <a:gd name="T30" fmla="*/ 1273158936 w 168"/>
              <a:gd name="T31" fmla="*/ 286117242 h 126"/>
              <a:gd name="T32" fmla="*/ 1273158936 w 168"/>
              <a:gd name="T33" fmla="*/ 1566106850 h 126"/>
              <a:gd name="T34" fmla="*/ 1758172049 w 168"/>
              <a:gd name="T35" fmla="*/ 1566106850 h 126"/>
              <a:gd name="T36" fmla="*/ 1439883289 w 168"/>
              <a:gd name="T37" fmla="*/ 1566106850 h 126"/>
              <a:gd name="T38" fmla="*/ 1439883289 w 168"/>
              <a:gd name="T39" fmla="*/ 617408031 h 126"/>
              <a:gd name="T40" fmla="*/ 1758172049 w 168"/>
              <a:gd name="T41" fmla="*/ 617408031 h 126"/>
              <a:gd name="T42" fmla="*/ 1758172049 w 168"/>
              <a:gd name="T43" fmla="*/ 1566106850 h 126"/>
              <a:gd name="T44" fmla="*/ 2147483647 w 168"/>
              <a:gd name="T45" fmla="*/ 1566106850 h 126"/>
              <a:gd name="T46" fmla="*/ 1924896402 w 168"/>
              <a:gd name="T47" fmla="*/ 1566106850 h 126"/>
              <a:gd name="T48" fmla="*/ 1924896402 w 168"/>
              <a:gd name="T49" fmla="*/ 135528403 h 126"/>
              <a:gd name="T50" fmla="*/ 2147483647 w 168"/>
              <a:gd name="T51" fmla="*/ 135528403 h 126"/>
              <a:gd name="T52" fmla="*/ 2147483647 w 168"/>
              <a:gd name="T53" fmla="*/ 1566106850 h 12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</a:gdLst>
            <a:ahLst/>
            <a:cxnLst>
              <a:cxn ang="T54">
                <a:pos x="T0" y="T1"/>
              </a:cxn>
              <a:cxn ang="T55">
                <a:pos x="T2" y="T3"/>
              </a:cxn>
              <a:cxn ang="T56">
                <a:pos x="T4" y="T5"/>
              </a:cxn>
              <a:cxn ang="T57">
                <a:pos x="T6" y="T7"/>
              </a:cxn>
              <a:cxn ang="T58">
                <a:pos x="T8" y="T9"/>
              </a:cxn>
              <a:cxn ang="T59">
                <a:pos x="T10" y="T11"/>
              </a:cxn>
              <a:cxn ang="T60">
                <a:pos x="T12" y="T13"/>
              </a:cxn>
              <a:cxn ang="T61">
                <a:pos x="T14" y="T15"/>
              </a:cxn>
              <a:cxn ang="T62">
                <a:pos x="T16" y="T17"/>
              </a:cxn>
              <a:cxn ang="T63">
                <a:pos x="T18" y="T19"/>
              </a:cxn>
              <a:cxn ang="T64">
                <a:pos x="T20" y="T21"/>
              </a:cxn>
              <a:cxn ang="T65">
                <a:pos x="T22" y="T23"/>
              </a:cxn>
              <a:cxn ang="T66">
                <a:pos x="T24" y="T25"/>
              </a:cxn>
              <a:cxn ang="T67">
                <a:pos x="T26" y="T27"/>
              </a:cxn>
              <a:cxn ang="T68">
                <a:pos x="T28" y="T29"/>
              </a:cxn>
              <a:cxn ang="T69">
                <a:pos x="T30" y="T31"/>
              </a:cxn>
              <a:cxn ang="T70">
                <a:pos x="T32" y="T33"/>
              </a:cxn>
              <a:cxn ang="T71">
                <a:pos x="T34" y="T35"/>
              </a:cxn>
              <a:cxn ang="T72">
                <a:pos x="T36" y="T37"/>
              </a:cxn>
              <a:cxn ang="T73">
                <a:pos x="T38" y="T39"/>
              </a:cxn>
              <a:cxn ang="T74">
                <a:pos x="T40" y="T41"/>
              </a:cxn>
              <a:cxn ang="T75">
                <a:pos x="T42" y="T43"/>
              </a:cxn>
              <a:cxn ang="T76">
                <a:pos x="T44" y="T45"/>
              </a:cxn>
              <a:cxn ang="T77">
                <a:pos x="T46" y="T47"/>
              </a:cxn>
              <a:cxn ang="T78">
                <a:pos x="T48" y="T49"/>
              </a:cxn>
              <a:cxn ang="T79">
                <a:pos x="T50" y="T51"/>
              </a:cxn>
              <a:cxn ang="T80">
                <a:pos x="T52" y="T53"/>
              </a:cxn>
            </a:cxnLst>
            <a:rect l="0" t="0" r="r" b="b"/>
            <a:pathLst>
              <a:path w="168" h="126">
                <a:moveTo>
                  <a:pt x="168" y="126"/>
                </a:moveTo>
                <a:lnTo>
                  <a:pt x="0" y="126"/>
                </a:lnTo>
                <a:lnTo>
                  <a:pt x="0" y="0"/>
                </a:lnTo>
                <a:lnTo>
                  <a:pt x="10" y="0"/>
                </a:lnTo>
                <a:lnTo>
                  <a:pt x="10" y="115"/>
                </a:lnTo>
                <a:lnTo>
                  <a:pt x="168" y="115"/>
                </a:lnTo>
                <a:lnTo>
                  <a:pt x="168" y="126"/>
                </a:lnTo>
                <a:close/>
                <a:moveTo>
                  <a:pt x="54" y="104"/>
                </a:moveTo>
                <a:lnTo>
                  <a:pt x="32" y="104"/>
                </a:lnTo>
                <a:lnTo>
                  <a:pt x="32" y="63"/>
                </a:lnTo>
                <a:lnTo>
                  <a:pt x="54" y="63"/>
                </a:lnTo>
                <a:lnTo>
                  <a:pt x="54" y="104"/>
                </a:lnTo>
                <a:close/>
                <a:moveTo>
                  <a:pt x="84" y="104"/>
                </a:moveTo>
                <a:lnTo>
                  <a:pt x="64" y="104"/>
                </a:lnTo>
                <a:lnTo>
                  <a:pt x="64" y="19"/>
                </a:lnTo>
                <a:lnTo>
                  <a:pt x="84" y="19"/>
                </a:lnTo>
                <a:lnTo>
                  <a:pt x="84" y="104"/>
                </a:lnTo>
                <a:close/>
                <a:moveTo>
                  <a:pt x="116" y="104"/>
                </a:moveTo>
                <a:lnTo>
                  <a:pt x="95" y="104"/>
                </a:lnTo>
                <a:lnTo>
                  <a:pt x="95" y="41"/>
                </a:lnTo>
                <a:lnTo>
                  <a:pt x="116" y="41"/>
                </a:lnTo>
                <a:lnTo>
                  <a:pt x="116" y="104"/>
                </a:lnTo>
                <a:close/>
                <a:moveTo>
                  <a:pt x="147" y="104"/>
                </a:moveTo>
                <a:lnTo>
                  <a:pt x="127" y="104"/>
                </a:lnTo>
                <a:lnTo>
                  <a:pt x="127" y="9"/>
                </a:lnTo>
                <a:lnTo>
                  <a:pt x="147" y="9"/>
                </a:lnTo>
                <a:lnTo>
                  <a:pt x="147" y="10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60838" tIns="30419" rIns="60838" bIns="30419"/>
          <a:lstStyle/>
          <a:p>
            <a:endParaRPr lang="zh-CN" altLang="en-US" sz="90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15" name="Freeform 54@|5FFC:14657585|FBC:16777215|LFC:11765543|LBC:16777215"/>
          <p:cNvSpPr/>
          <p:nvPr/>
        </p:nvSpPr>
        <p:spPr bwMode="auto">
          <a:xfrm>
            <a:off x="5259411" y="3114049"/>
            <a:ext cx="1875738" cy="2001782"/>
          </a:xfrm>
          <a:custGeom>
            <a:avLst/>
            <a:gdLst>
              <a:gd name="T0" fmla="*/ 0 w 661361"/>
              <a:gd name="T1" fmla="*/ 2301201 h 661361"/>
              <a:gd name="T2" fmla="*/ 674011 w 661361"/>
              <a:gd name="T3" fmla="*/ 674006 h 661361"/>
              <a:gd name="T4" fmla="*/ 2301209 w 661361"/>
              <a:gd name="T5" fmla="*/ 0 h 661361"/>
              <a:gd name="T6" fmla="*/ 3928406 w 661361"/>
              <a:gd name="T7" fmla="*/ 674011 h 661361"/>
              <a:gd name="T8" fmla="*/ 4602410 w 661361"/>
              <a:gd name="T9" fmla="*/ 2301209 h 661361"/>
              <a:gd name="T10" fmla="*/ 3928406 w 661361"/>
              <a:gd name="T11" fmla="*/ 3928406 h 661361"/>
              <a:gd name="T12" fmla="*/ 2301209 w 661361"/>
              <a:gd name="T13" fmla="*/ 4602410 h 661361"/>
              <a:gd name="T14" fmla="*/ 674011 w 661361"/>
              <a:gd name="T15" fmla="*/ 3928406 h 661361"/>
              <a:gd name="T16" fmla="*/ 8 w 661361"/>
              <a:gd name="T17" fmla="*/ 2301209 h 661361"/>
              <a:gd name="T18" fmla="*/ 0 w 661361"/>
              <a:gd name="T19" fmla="*/ 2301201 h 661361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661361" h="661361">
                <a:moveTo>
                  <a:pt x="0" y="330681"/>
                </a:moveTo>
                <a:cubicBezTo>
                  <a:pt x="0" y="242979"/>
                  <a:pt x="34840" y="158869"/>
                  <a:pt x="96855" y="96854"/>
                </a:cubicBezTo>
                <a:cubicBezTo>
                  <a:pt x="158870" y="34839"/>
                  <a:pt x="242980" y="0"/>
                  <a:pt x="330682" y="0"/>
                </a:cubicBezTo>
                <a:cubicBezTo>
                  <a:pt x="418384" y="0"/>
                  <a:pt x="502494" y="34840"/>
                  <a:pt x="564509" y="96855"/>
                </a:cubicBezTo>
                <a:cubicBezTo>
                  <a:pt x="626524" y="158870"/>
                  <a:pt x="661363" y="242980"/>
                  <a:pt x="661363" y="330682"/>
                </a:cubicBezTo>
                <a:cubicBezTo>
                  <a:pt x="661363" y="418384"/>
                  <a:pt x="626523" y="502494"/>
                  <a:pt x="564509" y="564509"/>
                </a:cubicBezTo>
                <a:cubicBezTo>
                  <a:pt x="502494" y="626524"/>
                  <a:pt x="418384" y="661363"/>
                  <a:pt x="330682" y="661363"/>
                </a:cubicBezTo>
                <a:cubicBezTo>
                  <a:pt x="242980" y="661363"/>
                  <a:pt x="158870" y="626523"/>
                  <a:pt x="96855" y="564509"/>
                </a:cubicBezTo>
                <a:cubicBezTo>
                  <a:pt x="34840" y="502494"/>
                  <a:pt x="1" y="418384"/>
                  <a:pt x="1" y="330682"/>
                </a:cubicBezTo>
                <a:lnTo>
                  <a:pt x="0" y="330681"/>
                </a:lnTo>
                <a:close/>
              </a:path>
            </a:pathLst>
          </a:custGeom>
          <a:solidFill>
            <a:srgbClr val="3B383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70778" tIns="70778" rIns="70778" bIns="70778" anchor="ctr"/>
          <a:lstStyle/>
          <a:p>
            <a:endParaRPr lang="zh-CN" altLang="en-US" sz="90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16" name="Freeform 78@|5FFC:0|FBC:0|LFC:16777215|LBC:16777215"/>
          <p:cNvSpPr>
            <a:spLocks noEditPoints="1"/>
          </p:cNvSpPr>
          <p:nvPr/>
        </p:nvSpPr>
        <p:spPr bwMode="auto">
          <a:xfrm>
            <a:off x="5807400" y="3509325"/>
            <a:ext cx="779758" cy="1211228"/>
          </a:xfrm>
          <a:custGeom>
            <a:avLst/>
            <a:gdLst>
              <a:gd name="T0" fmla="*/ 2147483647 w 85"/>
              <a:gd name="T1" fmla="*/ 0 h 123"/>
              <a:gd name="T2" fmla="*/ 0 w 85"/>
              <a:gd name="T3" fmla="*/ 2147483647 h 123"/>
              <a:gd name="T4" fmla="*/ 1384128682 w 85"/>
              <a:gd name="T5" fmla="*/ 2147483647 h 123"/>
              <a:gd name="T6" fmla="*/ 2147483647 w 85"/>
              <a:gd name="T7" fmla="*/ 2147483647 h 123"/>
              <a:gd name="T8" fmla="*/ 2147483647 w 85"/>
              <a:gd name="T9" fmla="*/ 2147483647 h 123"/>
              <a:gd name="T10" fmla="*/ 2147483647 w 85"/>
              <a:gd name="T11" fmla="*/ 2147483647 h 123"/>
              <a:gd name="T12" fmla="*/ 2147483647 w 85"/>
              <a:gd name="T13" fmla="*/ 0 h 123"/>
              <a:gd name="T14" fmla="*/ 2147483647 w 85"/>
              <a:gd name="T15" fmla="*/ 2147483647 h 123"/>
              <a:gd name="T16" fmla="*/ 2147483647 w 85"/>
              <a:gd name="T17" fmla="*/ 2147483647 h 123"/>
              <a:gd name="T18" fmla="*/ 2147483647 w 85"/>
              <a:gd name="T19" fmla="*/ 2147483647 h 123"/>
              <a:gd name="T20" fmla="*/ 2147483647 w 85"/>
              <a:gd name="T21" fmla="*/ 2147483647 h 123"/>
              <a:gd name="T22" fmla="*/ 2147483647 w 85"/>
              <a:gd name="T23" fmla="*/ 2147483647 h 123"/>
              <a:gd name="T24" fmla="*/ 2147483647 w 85"/>
              <a:gd name="T25" fmla="*/ 2147483647 h 123"/>
              <a:gd name="T26" fmla="*/ 2147483647 w 85"/>
              <a:gd name="T27" fmla="*/ 2147483647 h 123"/>
              <a:gd name="T28" fmla="*/ 2147483647 w 85"/>
              <a:gd name="T29" fmla="*/ 2147483647 h 123"/>
              <a:gd name="T30" fmla="*/ 1966917460 w 85"/>
              <a:gd name="T31" fmla="*/ 2147483647 h 123"/>
              <a:gd name="T32" fmla="*/ 2147483647 w 85"/>
              <a:gd name="T33" fmla="*/ 2147483647 h 123"/>
              <a:gd name="T34" fmla="*/ 2147483647 w 85"/>
              <a:gd name="T35" fmla="*/ 2147483647 h 123"/>
              <a:gd name="T36" fmla="*/ 2147483647 w 85"/>
              <a:gd name="T37" fmla="*/ 2147483647 h 123"/>
              <a:gd name="T38" fmla="*/ 2147483647 w 85"/>
              <a:gd name="T39" fmla="*/ 2147483647 h 123"/>
              <a:gd name="T40" fmla="*/ 2147483647 w 85"/>
              <a:gd name="T41" fmla="*/ 2147483647 h 123"/>
              <a:gd name="T42" fmla="*/ 2147483647 w 85"/>
              <a:gd name="T43" fmla="*/ 2147483647 h 123"/>
              <a:gd name="T44" fmla="*/ 2147483647 w 85"/>
              <a:gd name="T45" fmla="*/ 2147483647 h 123"/>
              <a:gd name="T46" fmla="*/ 2147483647 w 85"/>
              <a:gd name="T47" fmla="*/ 2147483647 h 123"/>
              <a:gd name="T48" fmla="*/ 1748374869 w 85"/>
              <a:gd name="T49" fmla="*/ 2147483647 h 123"/>
              <a:gd name="T50" fmla="*/ 1311281152 w 85"/>
              <a:gd name="T51" fmla="*/ 2147483647 h 123"/>
              <a:gd name="T52" fmla="*/ 582788778 w 85"/>
              <a:gd name="T53" fmla="*/ 2147483647 h 123"/>
              <a:gd name="T54" fmla="*/ 2147483647 w 85"/>
              <a:gd name="T55" fmla="*/ 589322806 h 123"/>
              <a:gd name="T56" fmla="*/ 2147483647 w 85"/>
              <a:gd name="T57" fmla="*/ 2147483647 h 123"/>
              <a:gd name="T58" fmla="*/ 2147483647 w 85"/>
              <a:gd name="T59" fmla="*/ 2147483647 h 123"/>
              <a:gd name="T60" fmla="*/ 2147483647 w 85"/>
              <a:gd name="T61" fmla="*/ 2147483647 h 123"/>
              <a:gd name="T62" fmla="*/ 2147483647 w 85"/>
              <a:gd name="T63" fmla="*/ 2147483647 h 123"/>
              <a:gd name="T64" fmla="*/ 2147483647 w 85"/>
              <a:gd name="T65" fmla="*/ 2147483647 h 123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0" t="0" r="r" b="b"/>
            <a:pathLst>
              <a:path w="85" h="123">
                <a:moveTo>
                  <a:pt x="42" y="0"/>
                </a:moveTo>
                <a:cubicBezTo>
                  <a:pt x="19" y="0"/>
                  <a:pt x="0" y="19"/>
                  <a:pt x="0" y="42"/>
                </a:cubicBezTo>
                <a:cubicBezTo>
                  <a:pt x="0" y="57"/>
                  <a:pt x="14" y="74"/>
                  <a:pt x="19" y="88"/>
                </a:cubicBezTo>
                <a:cubicBezTo>
                  <a:pt x="27" y="110"/>
                  <a:pt x="26" y="123"/>
                  <a:pt x="42" y="123"/>
                </a:cubicBezTo>
                <a:cubicBezTo>
                  <a:pt x="59" y="123"/>
                  <a:pt x="58" y="110"/>
                  <a:pt x="65" y="88"/>
                </a:cubicBezTo>
                <a:cubicBezTo>
                  <a:pt x="70" y="74"/>
                  <a:pt x="85" y="57"/>
                  <a:pt x="85" y="42"/>
                </a:cubicBezTo>
                <a:cubicBezTo>
                  <a:pt x="85" y="19"/>
                  <a:pt x="66" y="0"/>
                  <a:pt x="42" y="0"/>
                </a:cubicBezTo>
                <a:close/>
                <a:moveTo>
                  <a:pt x="52" y="104"/>
                </a:moveTo>
                <a:cubicBezTo>
                  <a:pt x="33" y="106"/>
                  <a:pt x="33" y="106"/>
                  <a:pt x="33" y="106"/>
                </a:cubicBezTo>
                <a:cubicBezTo>
                  <a:pt x="33" y="104"/>
                  <a:pt x="32" y="102"/>
                  <a:pt x="31" y="99"/>
                </a:cubicBezTo>
                <a:cubicBezTo>
                  <a:pt x="31" y="99"/>
                  <a:pt x="31" y="99"/>
                  <a:pt x="31" y="99"/>
                </a:cubicBezTo>
                <a:cubicBezTo>
                  <a:pt x="55" y="96"/>
                  <a:pt x="55" y="96"/>
                  <a:pt x="55" y="96"/>
                </a:cubicBezTo>
                <a:cubicBezTo>
                  <a:pt x="54" y="97"/>
                  <a:pt x="54" y="98"/>
                  <a:pt x="54" y="99"/>
                </a:cubicBezTo>
                <a:cubicBezTo>
                  <a:pt x="53" y="101"/>
                  <a:pt x="53" y="103"/>
                  <a:pt x="52" y="104"/>
                </a:cubicBezTo>
                <a:close/>
                <a:moveTo>
                  <a:pt x="30" y="95"/>
                </a:moveTo>
                <a:cubicBezTo>
                  <a:pt x="29" y="93"/>
                  <a:pt x="28" y="91"/>
                  <a:pt x="27" y="88"/>
                </a:cubicBezTo>
                <a:cubicBezTo>
                  <a:pt x="57" y="88"/>
                  <a:pt x="57" y="88"/>
                  <a:pt x="57" y="88"/>
                </a:cubicBezTo>
                <a:cubicBezTo>
                  <a:pt x="57" y="89"/>
                  <a:pt x="56" y="91"/>
                  <a:pt x="56" y="92"/>
                </a:cubicBezTo>
                <a:lnTo>
                  <a:pt x="30" y="95"/>
                </a:lnTo>
                <a:close/>
                <a:moveTo>
                  <a:pt x="42" y="115"/>
                </a:moveTo>
                <a:cubicBezTo>
                  <a:pt x="38" y="115"/>
                  <a:pt x="37" y="114"/>
                  <a:pt x="35" y="110"/>
                </a:cubicBezTo>
                <a:cubicBezTo>
                  <a:pt x="51" y="108"/>
                  <a:pt x="51" y="108"/>
                  <a:pt x="51" y="108"/>
                </a:cubicBezTo>
                <a:cubicBezTo>
                  <a:pt x="49" y="114"/>
                  <a:pt x="47" y="115"/>
                  <a:pt x="42" y="115"/>
                </a:cubicBezTo>
                <a:close/>
                <a:moveTo>
                  <a:pt x="60" y="80"/>
                </a:moveTo>
                <a:cubicBezTo>
                  <a:pt x="24" y="80"/>
                  <a:pt x="24" y="80"/>
                  <a:pt x="24" y="80"/>
                </a:cubicBezTo>
                <a:cubicBezTo>
                  <a:pt x="23" y="76"/>
                  <a:pt x="20" y="72"/>
                  <a:pt x="18" y="68"/>
                </a:cubicBezTo>
                <a:cubicBezTo>
                  <a:pt x="13" y="59"/>
                  <a:pt x="8" y="50"/>
                  <a:pt x="8" y="42"/>
                </a:cubicBezTo>
                <a:cubicBezTo>
                  <a:pt x="8" y="23"/>
                  <a:pt x="23" y="8"/>
                  <a:pt x="42" y="8"/>
                </a:cubicBezTo>
                <a:cubicBezTo>
                  <a:pt x="61" y="8"/>
                  <a:pt x="77" y="23"/>
                  <a:pt x="77" y="42"/>
                </a:cubicBezTo>
                <a:cubicBezTo>
                  <a:pt x="77" y="50"/>
                  <a:pt x="72" y="59"/>
                  <a:pt x="67" y="68"/>
                </a:cubicBezTo>
                <a:cubicBezTo>
                  <a:pt x="64" y="72"/>
                  <a:pt x="62" y="76"/>
                  <a:pt x="60" y="80"/>
                </a:cubicBezTo>
                <a:close/>
                <a:moveTo>
                  <a:pt x="60" y="80"/>
                </a:moveTo>
                <a:cubicBezTo>
                  <a:pt x="60" y="80"/>
                  <a:pt x="60" y="80"/>
                  <a:pt x="60" y="80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60838" tIns="30419" rIns="60838" bIns="30419"/>
          <a:lstStyle/>
          <a:p>
            <a:endParaRPr lang="zh-CN" altLang="en-US" sz="90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17" name="Freeform 79@|5FFC:0|FBC:0|LFC:16777215|LBC:16777215"/>
          <p:cNvSpPr>
            <a:spLocks noEditPoints="1"/>
          </p:cNvSpPr>
          <p:nvPr/>
        </p:nvSpPr>
        <p:spPr bwMode="auto">
          <a:xfrm>
            <a:off x="5982974" y="3695058"/>
            <a:ext cx="228912" cy="246056"/>
          </a:xfrm>
          <a:custGeom>
            <a:avLst/>
            <a:gdLst>
              <a:gd name="T0" fmla="*/ 1665270863 w 25"/>
              <a:gd name="T1" fmla="*/ 0 h 25"/>
              <a:gd name="T2" fmla="*/ 0 w 25"/>
              <a:gd name="T3" fmla="*/ 1690226623 h 25"/>
              <a:gd name="T4" fmla="*/ 144806162 w 25"/>
              <a:gd name="T5" fmla="*/ 1837202479 h 25"/>
              <a:gd name="T6" fmla="*/ 289612324 w 25"/>
              <a:gd name="T7" fmla="*/ 1690226623 h 25"/>
              <a:gd name="T8" fmla="*/ 1665270863 w 25"/>
              <a:gd name="T9" fmla="*/ 293951711 h 25"/>
              <a:gd name="T10" fmla="*/ 1810077025 w 25"/>
              <a:gd name="T11" fmla="*/ 146975855 h 25"/>
              <a:gd name="T12" fmla="*/ 1665270863 w 25"/>
              <a:gd name="T13" fmla="*/ 0 h 25"/>
              <a:gd name="T14" fmla="*/ 1665270863 w 25"/>
              <a:gd name="T15" fmla="*/ 0 h 25"/>
              <a:gd name="T16" fmla="*/ 1665270863 w 25"/>
              <a:gd name="T17" fmla="*/ 0 h 25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25" h="25">
                <a:moveTo>
                  <a:pt x="23" y="0"/>
                </a:moveTo>
                <a:cubicBezTo>
                  <a:pt x="11" y="0"/>
                  <a:pt x="0" y="10"/>
                  <a:pt x="0" y="23"/>
                </a:cubicBezTo>
                <a:cubicBezTo>
                  <a:pt x="0" y="24"/>
                  <a:pt x="1" y="25"/>
                  <a:pt x="2" y="25"/>
                </a:cubicBezTo>
                <a:cubicBezTo>
                  <a:pt x="3" y="25"/>
                  <a:pt x="4" y="24"/>
                  <a:pt x="4" y="23"/>
                </a:cubicBezTo>
                <a:cubicBezTo>
                  <a:pt x="4" y="12"/>
                  <a:pt x="13" y="4"/>
                  <a:pt x="23" y="4"/>
                </a:cubicBezTo>
                <a:cubicBezTo>
                  <a:pt x="24" y="4"/>
                  <a:pt x="25" y="3"/>
                  <a:pt x="25" y="2"/>
                </a:cubicBezTo>
                <a:cubicBezTo>
                  <a:pt x="25" y="1"/>
                  <a:pt x="24" y="0"/>
                  <a:pt x="23" y="0"/>
                </a:cubicBezTo>
                <a:close/>
                <a:moveTo>
                  <a:pt x="23" y="0"/>
                </a:moveTo>
                <a:cubicBezTo>
                  <a:pt x="23" y="0"/>
                  <a:pt x="23" y="0"/>
                  <a:pt x="23" y="0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60838" tIns="30419" rIns="60838" bIns="30419"/>
          <a:lstStyle/>
          <a:p>
            <a:endParaRPr lang="zh-CN" altLang="en-US" sz="90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18" name="TextBox 13"/>
          <p:cNvSpPr txBox="1">
            <a:spLocks noChangeArrowheads="1"/>
          </p:cNvSpPr>
          <p:nvPr/>
        </p:nvSpPr>
        <p:spPr bwMode="auto">
          <a:xfrm>
            <a:off x="1673030" y="1930442"/>
            <a:ext cx="1679845" cy="77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zh-CN" altLang="en-US" sz="168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sym typeface="FZLanTingHeiS-R-GB" panose="02000500000000000000" charset="-122"/>
              </a:rPr>
              <a:t>理论或实际都可以不断滚动无限生成</a:t>
            </a:r>
            <a:endParaRPr lang="zh-CN" altLang="en-US" sz="168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  <a:sym typeface="FZLanTingHeiS-R-GB" panose="02000500000000000000" charset="-122"/>
            </a:endParaRPr>
          </a:p>
        </p:txBody>
      </p:sp>
      <p:sp>
        <p:nvSpPr>
          <p:cNvPr id="20" name="TextBox 13"/>
          <p:cNvSpPr txBox="1">
            <a:spLocks noChangeArrowheads="1"/>
          </p:cNvSpPr>
          <p:nvPr/>
        </p:nvSpPr>
        <p:spPr bwMode="auto">
          <a:xfrm>
            <a:off x="1673030" y="3665849"/>
            <a:ext cx="1679845" cy="77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zh-CN" altLang="en-US" sz="168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sym typeface="FZLanTingHeiS-R-GB" panose="02000500000000000000" charset="-122"/>
              </a:rPr>
              <a:t>实际往往在碰到结束标记或达到一定长度时停止</a:t>
            </a:r>
            <a:endParaRPr lang="zh-CN" altLang="en-US" sz="168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  <a:sym typeface="FZLanTingHeiS-R-GB" panose="02000500000000000000" charset="-122"/>
            </a:endParaRPr>
          </a:p>
        </p:txBody>
      </p:sp>
      <p:sp>
        <p:nvSpPr>
          <p:cNvPr id="22" name="TextBox 13"/>
          <p:cNvSpPr txBox="1">
            <a:spLocks noChangeArrowheads="1"/>
          </p:cNvSpPr>
          <p:nvPr/>
        </p:nvSpPr>
        <p:spPr bwMode="auto">
          <a:xfrm>
            <a:off x="1673030" y="5370776"/>
            <a:ext cx="1679845" cy="77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zh-CN" altLang="en-US" sz="168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sym typeface="FZLanTingHeiS-R-GB" panose="02000500000000000000" charset="-122"/>
              </a:rPr>
              <a:t>长度限制指的是「一次」生成时的上下文长度</a:t>
            </a:r>
            <a:endParaRPr lang="zh-CN" altLang="en-US" sz="168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  <a:sym typeface="FZLanTingHeiS-R-GB" panose="02000500000000000000" charset="-122"/>
            </a:endParaRPr>
          </a:p>
        </p:txBody>
      </p:sp>
      <p:sp>
        <p:nvSpPr>
          <p:cNvPr id="47134" name="TextBox 13"/>
          <p:cNvSpPr txBox="1">
            <a:spLocks noChangeArrowheads="1"/>
          </p:cNvSpPr>
          <p:nvPr/>
        </p:nvSpPr>
        <p:spPr bwMode="auto">
          <a:xfrm>
            <a:off x="8975328" y="2242535"/>
            <a:ext cx="1679529" cy="2578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zh-CN" altLang="en-US" sz="168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sym typeface="FZLanTingHeiS-R-GB" panose="02000500000000000000" charset="-122"/>
              </a:rPr>
              <a:t>内存占用</a:t>
            </a:r>
            <a:endParaRPr lang="zh-CN" altLang="en-US" sz="168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  <a:sym typeface="FZLanTingHeiS-R-GB" panose="02000500000000000000" charset="-122"/>
            </a:endParaRPr>
          </a:p>
        </p:txBody>
      </p:sp>
      <p:sp>
        <p:nvSpPr>
          <p:cNvPr id="47136" name="TextBox 13"/>
          <p:cNvSpPr txBox="1">
            <a:spLocks noChangeArrowheads="1"/>
          </p:cNvSpPr>
          <p:nvPr/>
        </p:nvSpPr>
        <p:spPr bwMode="auto">
          <a:xfrm>
            <a:off x="8975328" y="3885235"/>
            <a:ext cx="1679529" cy="2578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zh-CN" altLang="en-US" sz="168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sym typeface="FZLanTingHeiS-R-GB" panose="02000500000000000000" charset="-122"/>
              </a:rPr>
              <a:t>计算效率</a:t>
            </a:r>
            <a:endParaRPr lang="zh-CN" altLang="en-US" sz="168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  <a:sym typeface="FZLanTingHeiS-R-GB" panose="02000500000000000000" charset="-122"/>
            </a:endParaRPr>
          </a:p>
        </p:txBody>
      </p:sp>
      <p:sp>
        <p:nvSpPr>
          <p:cNvPr id="47138" name="TextBox 13"/>
          <p:cNvSpPr txBox="1">
            <a:spLocks noChangeArrowheads="1"/>
          </p:cNvSpPr>
          <p:nvPr/>
        </p:nvSpPr>
        <p:spPr bwMode="auto">
          <a:xfrm>
            <a:off x="8975328" y="5522854"/>
            <a:ext cx="1679529" cy="2578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zh-CN" altLang="en-US" sz="168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sym typeface="FZLanTingHeiS-R-GB" panose="02000500000000000000" charset="-122"/>
              </a:rPr>
              <a:t>模型设计</a:t>
            </a:r>
            <a:endParaRPr lang="zh-CN" altLang="en-US" sz="168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  <a:sym typeface="FZLanTingHeiS-R-GB" panose="02000500000000000000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9226745" y="264590"/>
            <a:ext cx="2599565" cy="338121"/>
            <a:chOff x="2895762" y="53069"/>
            <a:chExt cx="6563861" cy="853752"/>
          </a:xfrm>
        </p:grpSpPr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1"/>
            <a:srcRect l="5241" t="4897" r="5241" b="4897"/>
            <a:stretch>
              <a:fillRect/>
            </a:stretch>
          </p:blipFill>
          <p:spPr>
            <a:xfrm>
              <a:off x="2895762" y="53069"/>
              <a:ext cx="853751" cy="853752"/>
            </a:xfrm>
            <a:custGeom>
              <a:avLst/>
              <a:gdLst>
                <a:gd name="connsiteX0" fmla="*/ 853751 w 1707502"/>
                <a:gd name="connsiteY0" fmla="*/ 0 h 1707502"/>
                <a:gd name="connsiteX1" fmla="*/ 1707502 w 1707502"/>
                <a:gd name="connsiteY1" fmla="*/ 853751 h 1707502"/>
                <a:gd name="connsiteX2" fmla="*/ 853751 w 1707502"/>
                <a:gd name="connsiteY2" fmla="*/ 1707502 h 1707502"/>
                <a:gd name="connsiteX3" fmla="*/ 0 w 1707502"/>
                <a:gd name="connsiteY3" fmla="*/ 853751 h 1707502"/>
                <a:gd name="connsiteX4" fmla="*/ 853751 w 1707502"/>
                <a:gd name="connsiteY4" fmla="*/ 0 h 1707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7502" h="1707502">
                  <a:moveTo>
                    <a:pt x="853751" y="0"/>
                  </a:moveTo>
                  <a:cubicBezTo>
                    <a:pt x="1325265" y="0"/>
                    <a:pt x="1707502" y="382237"/>
                    <a:pt x="1707502" y="853751"/>
                  </a:cubicBezTo>
                  <a:cubicBezTo>
                    <a:pt x="1707502" y="1325265"/>
                    <a:pt x="1325265" y="1707502"/>
                    <a:pt x="853751" y="1707502"/>
                  </a:cubicBezTo>
                  <a:cubicBezTo>
                    <a:pt x="382237" y="1707502"/>
                    <a:pt x="0" y="1325265"/>
                    <a:pt x="0" y="853751"/>
                  </a:cubicBezTo>
                  <a:cubicBezTo>
                    <a:pt x="0" y="382237"/>
                    <a:pt x="382237" y="0"/>
                    <a:pt x="853751" y="0"/>
                  </a:cubicBezTo>
                  <a:close/>
                </a:path>
              </a:pathLst>
            </a:custGeom>
          </p:spPr>
        </p:pic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77821" y="60444"/>
              <a:ext cx="5481802" cy="813705"/>
            </a:xfrm>
            <a:prstGeom prst="rect">
              <a:avLst/>
            </a:prstGeom>
          </p:spPr>
        </p:pic>
      </p:grp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文本框 11"/>
          <p:cNvSpPr txBox="1"/>
          <p:nvPr/>
        </p:nvSpPr>
        <p:spPr>
          <a:xfrm>
            <a:off x="1563813" y="2382232"/>
            <a:ext cx="9131047" cy="1087120"/>
          </a:xfrm>
          <a:prstGeom prst="rect">
            <a:avLst/>
          </a:prstGeom>
          <a:ln w="25400">
            <a:miter lim="400000"/>
          </a:ln>
        </p:spPr>
        <p:txBody>
          <a:bodyPr wrap="square" tIns="45718" bIns="45718">
            <a:spAutoFit/>
          </a:bodyPr>
          <a:lstStyle>
            <a:lvl1pPr algn="ctr">
              <a:defRPr sz="13000">
                <a:solidFill>
                  <a:srgbClr val="FFFFFF"/>
                </a:solidFill>
                <a:latin typeface="FZLanTingHeiS-DB-GB" panose="02000500000000000000" charset="-122"/>
                <a:ea typeface="FZLanTingHeiS-DB-GB" panose="02000500000000000000" charset="-122"/>
                <a:cs typeface="FZLanTingHeiS-DB-GB" panose="02000500000000000000" charset="-122"/>
                <a:sym typeface="FZLanTingHeiS-DB-GB" panose="02000500000000000000" charset="-122"/>
              </a:defRPr>
            </a:lvl1pPr>
          </a:lstStyle>
          <a:p>
            <a:r>
              <a:rPr lang="zh-CN" altLang="en-US" sz="6475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大模型时代以前</a:t>
            </a:r>
            <a:endParaRPr lang="zh-CN" altLang="en-US" sz="6475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</p:txBody>
      </p:sp>
      <p:sp>
        <p:nvSpPr>
          <p:cNvPr id="114" name="此处可为PPT标题页面"/>
          <p:cNvSpPr txBox="1"/>
          <p:nvPr/>
        </p:nvSpPr>
        <p:spPr>
          <a:xfrm>
            <a:off x="1068144" y="3764371"/>
            <a:ext cx="10122535" cy="356870"/>
          </a:xfrm>
          <a:prstGeom prst="rect">
            <a:avLst/>
          </a:prstGeom>
          <a:ln w="25400">
            <a:miter lim="400000"/>
          </a:ln>
        </p:spPr>
        <p:txBody>
          <a:bodyPr wrap="none" lIns="25398" tIns="25398" rIns="25398" bIns="25398" anchor="ctr">
            <a:spAutoFit/>
          </a:bodyPr>
          <a:lstStyle>
            <a:lvl1pPr defTabSz="825500">
              <a:defRPr sz="4000">
                <a:solidFill>
                  <a:srgbClr val="FFFFFF"/>
                </a:solidFill>
                <a:latin typeface="FZLanTingKanHeiS-R-GB" panose="02000000000000000000" charset="-122"/>
                <a:ea typeface="FZLanTingKanHeiS-R-GB" panose="02000000000000000000" charset="-122"/>
                <a:cs typeface="FZLanTingKanHeiS-R-GB" panose="02000000000000000000" charset="-122"/>
                <a:sym typeface="FZLanTingKanHeiS-R-GB" panose="02000000000000000000" charset="-122"/>
              </a:defRPr>
            </a:lvl1pPr>
          </a:lstStyle>
          <a:p>
            <a:pPr algn="ctr"/>
            <a:r>
              <a:rPr lang="zh-CN" sz="200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框架选择、算法选型、模型训练、部署推理……</a:t>
            </a:r>
            <a:r>
              <a:rPr lang="zh-CN" sz="200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+mn-ea"/>
              </a:rPr>
              <a:t>需要深度学习算法知识+大量的算力和数据</a:t>
            </a:r>
            <a:endParaRPr lang="zh-CN" sz="200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+mn-ea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3249374" y="4412587"/>
            <a:ext cx="5183996" cy="643890"/>
          </a:xfrm>
          <a:prstGeom prst="rect">
            <a:avLst/>
          </a:prstGeom>
          <a:noFill/>
          <a:ln w="254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8" tIns="45718" rIns="45718" bIns="45718" numCol="1" spcCol="38100" rtlCol="0" anchor="t" forceAA="0">
            <a:spAutoFit/>
          </a:bodyPr>
          <a:p>
            <a:pPr marL="571500" marR="0" indent="-57150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Char char="•"/>
            </a:pPr>
            <a:r>
              <a:rPr kumimoji="0" lang="zh-CN" altLang="en-US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icrosoft YaHei" panose="020B0503020204020204" charset="-122"/>
                <a:ea typeface="Microsoft YaHei" panose="020B0503020204020204" charset="-122"/>
                <a:cs typeface="+mn-cs"/>
                <a:sym typeface="FZLanTingHeiS-R-GB" panose="02000500000000000000" charset="-122"/>
              </a:rPr>
              <a:t>开发流程</a:t>
            </a:r>
            <a:endParaRPr kumimoji="0" lang="zh-CN" altLang="en-US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Microsoft YaHei" panose="020B0503020204020204" charset="-122"/>
              <a:ea typeface="Microsoft YaHei" panose="020B0503020204020204" charset="-122"/>
              <a:cs typeface="+mn-cs"/>
              <a:sym typeface="FZLanTingHeiS-R-GB" panose="02000500000000000000" charset="-122"/>
            </a:endParaRPr>
          </a:p>
          <a:p>
            <a:pPr marL="571500" marR="0" indent="-57150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Char char="•"/>
            </a:pPr>
            <a:r>
              <a:rPr kumimoji="0" lang="zh-CN" altLang="en-US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icrosoft YaHei" panose="020B0503020204020204" charset="-122"/>
                <a:ea typeface="Microsoft YaHei" panose="020B0503020204020204" charset="-122"/>
                <a:cs typeface="+mn-cs"/>
                <a:sym typeface="FZLanTingHeiS-R-GB" panose="02000500000000000000" charset="-122"/>
              </a:rPr>
              <a:t>基本逻辑</a:t>
            </a:r>
            <a:endParaRPr kumimoji="0" lang="zh-CN" altLang="en-US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Microsoft YaHei" panose="020B0503020204020204" charset="-122"/>
              <a:ea typeface="Microsoft YaHei" panose="020B0503020204020204" charset="-122"/>
              <a:cs typeface="+mn-cs"/>
              <a:sym typeface="FZLanTingHeiS-R-GB" panose="02000500000000000000" charset="-122"/>
            </a:endParaRP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稻壳儿小白白(http://dwz.cn/Wu2UP)"/>
          <p:cNvSpPr/>
          <p:nvPr/>
        </p:nvSpPr>
        <p:spPr bwMode="auto">
          <a:xfrm>
            <a:off x="501487" y="2929587"/>
            <a:ext cx="10510546" cy="2879962"/>
          </a:xfrm>
          <a:custGeom>
            <a:avLst/>
            <a:gdLst>
              <a:gd name="T0" fmla="*/ 2147483647 w 1735"/>
              <a:gd name="T1" fmla="*/ 2147483647 h 784"/>
              <a:gd name="T2" fmla="*/ 2147483647 w 1735"/>
              <a:gd name="T3" fmla="*/ 2147483647 h 784"/>
              <a:gd name="T4" fmla="*/ 2147483647 w 1735"/>
              <a:gd name="T5" fmla="*/ 2147483647 h 784"/>
              <a:gd name="T6" fmla="*/ 2147483647 w 1735"/>
              <a:gd name="T7" fmla="*/ 2147483647 h 784"/>
              <a:gd name="T8" fmla="*/ 2147483647 w 1735"/>
              <a:gd name="T9" fmla="*/ 2147483647 h 784"/>
              <a:gd name="T10" fmla="*/ 2147483647 w 1735"/>
              <a:gd name="T11" fmla="*/ 2147483647 h 784"/>
              <a:gd name="T12" fmla="*/ 2147483647 w 1735"/>
              <a:gd name="T13" fmla="*/ 2147483647 h 784"/>
              <a:gd name="T14" fmla="*/ 2147483647 w 1735"/>
              <a:gd name="T15" fmla="*/ 2147483647 h 784"/>
              <a:gd name="T16" fmla="*/ 2147483647 w 1735"/>
              <a:gd name="T17" fmla="*/ 2147483647 h 784"/>
              <a:gd name="T18" fmla="*/ 2147483647 w 1735"/>
              <a:gd name="T19" fmla="*/ 2147483647 h 784"/>
              <a:gd name="T20" fmla="*/ 0 w 1735"/>
              <a:gd name="T21" fmla="*/ 0 h 784"/>
              <a:gd name="T22" fmla="*/ 2147483647 w 1735"/>
              <a:gd name="T23" fmla="*/ 2147483647 h 784"/>
              <a:gd name="T24" fmla="*/ 2147483647 w 1735"/>
              <a:gd name="T25" fmla="*/ 2147483647 h 784"/>
              <a:gd name="T26" fmla="*/ 2147483647 w 1735"/>
              <a:gd name="T27" fmla="*/ 2147483647 h 784"/>
              <a:gd name="T28" fmla="*/ 2147483647 w 1735"/>
              <a:gd name="T29" fmla="*/ 2147483647 h 784"/>
              <a:gd name="T30" fmla="*/ 2147483647 w 1735"/>
              <a:gd name="T31" fmla="*/ 2147483647 h 784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1735" h="784">
                <a:moveTo>
                  <a:pt x="1548" y="674"/>
                </a:moveTo>
                <a:cubicBezTo>
                  <a:pt x="1577" y="645"/>
                  <a:pt x="1577" y="645"/>
                  <a:pt x="1577" y="645"/>
                </a:cubicBezTo>
                <a:cubicBezTo>
                  <a:pt x="1735" y="724"/>
                  <a:pt x="1735" y="724"/>
                  <a:pt x="1735" y="724"/>
                </a:cubicBezTo>
                <a:cubicBezTo>
                  <a:pt x="1437" y="784"/>
                  <a:pt x="1437" y="784"/>
                  <a:pt x="1437" y="784"/>
                </a:cubicBezTo>
                <a:cubicBezTo>
                  <a:pt x="1474" y="748"/>
                  <a:pt x="1474" y="748"/>
                  <a:pt x="1474" y="748"/>
                </a:cubicBezTo>
                <a:cubicBezTo>
                  <a:pt x="1425" y="747"/>
                  <a:pt x="1376" y="745"/>
                  <a:pt x="1328" y="742"/>
                </a:cubicBezTo>
                <a:cubicBezTo>
                  <a:pt x="1190" y="733"/>
                  <a:pt x="1058" y="716"/>
                  <a:pt x="930" y="692"/>
                </a:cubicBezTo>
                <a:cubicBezTo>
                  <a:pt x="698" y="635"/>
                  <a:pt x="578" y="571"/>
                  <a:pt x="571" y="498"/>
                </a:cubicBezTo>
                <a:cubicBezTo>
                  <a:pt x="562" y="453"/>
                  <a:pt x="606" y="407"/>
                  <a:pt x="702" y="361"/>
                </a:cubicBezTo>
                <a:cubicBezTo>
                  <a:pt x="824" y="313"/>
                  <a:pt x="906" y="271"/>
                  <a:pt x="948" y="236"/>
                </a:cubicBezTo>
                <a:cubicBezTo>
                  <a:pt x="1053" y="130"/>
                  <a:pt x="737" y="51"/>
                  <a:pt x="0" y="0"/>
                </a:cubicBezTo>
                <a:cubicBezTo>
                  <a:pt x="754" y="31"/>
                  <a:pt x="1085" y="112"/>
                  <a:pt x="993" y="243"/>
                </a:cubicBezTo>
                <a:cubicBezTo>
                  <a:pt x="968" y="274"/>
                  <a:pt x="896" y="312"/>
                  <a:pt x="777" y="359"/>
                </a:cubicBezTo>
                <a:cubicBezTo>
                  <a:pt x="664" y="409"/>
                  <a:pt x="631" y="463"/>
                  <a:pt x="678" y="520"/>
                </a:cubicBezTo>
                <a:cubicBezTo>
                  <a:pt x="761" y="606"/>
                  <a:pt x="977" y="656"/>
                  <a:pt x="1328" y="670"/>
                </a:cubicBezTo>
                <a:cubicBezTo>
                  <a:pt x="1396" y="673"/>
                  <a:pt x="1470" y="674"/>
                  <a:pt x="1548" y="674"/>
                </a:cubicBezTo>
                <a:close/>
              </a:path>
            </a:pathLst>
          </a:custGeom>
          <a:solidFill>
            <a:srgbClr val="C1C7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60838" tIns="30419" rIns="60838" bIns="30419"/>
          <a:lstStyle/>
          <a:p>
            <a:endParaRPr lang="zh-CN" altLang="en-US" sz="168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pic>
        <p:nvPicPr>
          <p:cNvPr id="9219" name="稻壳儿小白白(http://dwz.cn/Wu2UP)"/>
          <p:cNvPicPr>
            <a:picLocks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1473" y="3928413"/>
            <a:ext cx="1147731" cy="17077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0" name="稻壳儿小白白(http://dwz.cn/Wu2UP)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3119" y="3412173"/>
            <a:ext cx="898183" cy="13321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1" name="稻壳儿小白白(http://dwz.cn/Wu2UP)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9205" y="2313336"/>
            <a:ext cx="860084" cy="12782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2" name="稻壳儿小白白(http://dwz.cn/Wu2UP)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8531" y="2082520"/>
            <a:ext cx="773726" cy="11467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3" name="稻壳儿小白白(http://dwz.cn/Wu2UP)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4303" y="3591556"/>
            <a:ext cx="1147731" cy="17081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4" name="稻壳儿小白白(http://dwz.cn/Wu2UP)"/>
          <p:cNvSpPr>
            <a:spLocks noEditPoints="1"/>
          </p:cNvSpPr>
          <p:nvPr/>
        </p:nvSpPr>
        <p:spPr bwMode="auto">
          <a:xfrm>
            <a:off x="3004271" y="2195546"/>
            <a:ext cx="297806" cy="224783"/>
          </a:xfrm>
          <a:custGeom>
            <a:avLst/>
            <a:gdLst>
              <a:gd name="T0" fmla="*/ 2147483647 w 57"/>
              <a:gd name="T1" fmla="*/ 1222763170 h 46"/>
              <a:gd name="T2" fmla="*/ 2147483647 w 57"/>
              <a:gd name="T3" fmla="*/ 1222763170 h 46"/>
              <a:gd name="T4" fmla="*/ 2147483647 w 57"/>
              <a:gd name="T5" fmla="*/ 1222763170 h 46"/>
              <a:gd name="T6" fmla="*/ 2147483647 w 57"/>
              <a:gd name="T7" fmla="*/ 1222763170 h 46"/>
              <a:gd name="T8" fmla="*/ 1271942766 w 57"/>
              <a:gd name="T9" fmla="*/ 271728140 h 46"/>
              <a:gd name="T10" fmla="*/ 181708035 w 57"/>
              <a:gd name="T11" fmla="*/ 1222763170 h 46"/>
              <a:gd name="T12" fmla="*/ 136281026 w 57"/>
              <a:gd name="T13" fmla="*/ 1222763170 h 46"/>
              <a:gd name="T14" fmla="*/ 90854018 w 57"/>
              <a:gd name="T15" fmla="*/ 1222763170 h 46"/>
              <a:gd name="T16" fmla="*/ 0 w 57"/>
              <a:gd name="T17" fmla="*/ 1086905830 h 46"/>
              <a:gd name="T18" fmla="*/ 0 w 57"/>
              <a:gd name="T19" fmla="*/ 1041615564 h 46"/>
              <a:gd name="T20" fmla="*/ 1181088748 w 57"/>
              <a:gd name="T21" fmla="*/ 45290267 h 46"/>
              <a:gd name="T22" fmla="*/ 1408217052 w 57"/>
              <a:gd name="T23" fmla="*/ 45290267 h 46"/>
              <a:gd name="T24" fmla="*/ 1817053391 w 57"/>
              <a:gd name="T25" fmla="*/ 362301943 h 46"/>
              <a:gd name="T26" fmla="*/ 1817053391 w 57"/>
              <a:gd name="T27" fmla="*/ 45290267 h 46"/>
              <a:gd name="T28" fmla="*/ 1862480400 w 57"/>
              <a:gd name="T29" fmla="*/ 0 h 46"/>
              <a:gd name="T30" fmla="*/ 2147483647 w 57"/>
              <a:gd name="T31" fmla="*/ 0 h 46"/>
              <a:gd name="T32" fmla="*/ 2147483647 w 57"/>
              <a:gd name="T33" fmla="*/ 45290267 h 46"/>
              <a:gd name="T34" fmla="*/ 2147483647 w 57"/>
              <a:gd name="T35" fmla="*/ 724603887 h 46"/>
              <a:gd name="T36" fmla="*/ 2147483647 w 57"/>
              <a:gd name="T37" fmla="*/ 1041615564 h 46"/>
              <a:gd name="T38" fmla="*/ 2147483647 w 57"/>
              <a:gd name="T39" fmla="*/ 1086905830 h 46"/>
              <a:gd name="T40" fmla="*/ 2147483647 w 57"/>
              <a:gd name="T41" fmla="*/ 1222763170 h 46"/>
              <a:gd name="T42" fmla="*/ 2147483647 w 57"/>
              <a:gd name="T43" fmla="*/ 1992657324 h 46"/>
              <a:gd name="T44" fmla="*/ 2135042453 w 57"/>
              <a:gd name="T45" fmla="*/ 2083231127 h 46"/>
              <a:gd name="T46" fmla="*/ 1499071070 w 57"/>
              <a:gd name="T47" fmla="*/ 2083231127 h 46"/>
              <a:gd name="T48" fmla="*/ 1499071070 w 57"/>
              <a:gd name="T49" fmla="*/ 1449201044 h 46"/>
              <a:gd name="T50" fmla="*/ 1090234731 w 57"/>
              <a:gd name="T51" fmla="*/ 1449201044 h 46"/>
              <a:gd name="T52" fmla="*/ 1090234731 w 57"/>
              <a:gd name="T53" fmla="*/ 2083231127 h 46"/>
              <a:gd name="T54" fmla="*/ 454263348 w 57"/>
              <a:gd name="T55" fmla="*/ 2083231127 h 46"/>
              <a:gd name="T56" fmla="*/ 363409330 w 57"/>
              <a:gd name="T57" fmla="*/ 1992657324 h 46"/>
              <a:gd name="T58" fmla="*/ 363409330 w 57"/>
              <a:gd name="T59" fmla="*/ 1222763170 h 46"/>
              <a:gd name="T60" fmla="*/ 363409330 w 57"/>
              <a:gd name="T61" fmla="*/ 1177479633 h 46"/>
              <a:gd name="T62" fmla="*/ 1271942766 w 57"/>
              <a:gd name="T63" fmla="*/ 407585480 h 46"/>
              <a:gd name="T64" fmla="*/ 2147483647 w 57"/>
              <a:gd name="T65" fmla="*/ 1177479633 h 46"/>
              <a:gd name="T66" fmla="*/ 2147483647 w 57"/>
              <a:gd name="T67" fmla="*/ 1222763170 h 46"/>
              <a:gd name="T68" fmla="*/ 2147483647 w 57"/>
              <a:gd name="T69" fmla="*/ 1992657324 h 4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</a:gdLst>
            <a:ahLst/>
            <a:cxnLst>
              <a:cxn ang="T70">
                <a:pos x="T0" y="T1"/>
              </a:cxn>
              <a:cxn ang="T71">
                <a:pos x="T2" y="T3"/>
              </a:cxn>
              <a:cxn ang="T72">
                <a:pos x="T4" y="T5"/>
              </a:cxn>
              <a:cxn ang="T73">
                <a:pos x="T6" y="T7"/>
              </a:cxn>
              <a:cxn ang="T74">
                <a:pos x="T8" y="T9"/>
              </a:cxn>
              <a:cxn ang="T75">
                <a:pos x="T10" y="T11"/>
              </a:cxn>
              <a:cxn ang="T76">
                <a:pos x="T12" y="T13"/>
              </a:cxn>
              <a:cxn ang="T77">
                <a:pos x="T14" y="T15"/>
              </a:cxn>
              <a:cxn ang="T78">
                <a:pos x="T16" y="T17"/>
              </a:cxn>
              <a:cxn ang="T79">
                <a:pos x="T18" y="T19"/>
              </a:cxn>
              <a:cxn ang="T80">
                <a:pos x="T20" y="T21"/>
              </a:cxn>
              <a:cxn ang="T81">
                <a:pos x="T22" y="T23"/>
              </a:cxn>
              <a:cxn ang="T82">
                <a:pos x="T24" y="T25"/>
              </a:cxn>
              <a:cxn ang="T83">
                <a:pos x="T26" y="T27"/>
              </a:cxn>
              <a:cxn ang="T84">
                <a:pos x="T28" y="T29"/>
              </a:cxn>
              <a:cxn ang="T85">
                <a:pos x="T30" y="T31"/>
              </a:cxn>
              <a:cxn ang="T86">
                <a:pos x="T32" y="T33"/>
              </a:cxn>
              <a:cxn ang="T87">
                <a:pos x="T34" y="T35"/>
              </a:cxn>
              <a:cxn ang="T88">
                <a:pos x="T36" y="T37"/>
              </a:cxn>
              <a:cxn ang="T89">
                <a:pos x="T38" y="T39"/>
              </a:cxn>
              <a:cxn ang="T90">
                <a:pos x="T40" y="T41"/>
              </a:cxn>
              <a:cxn ang="T91">
                <a:pos x="T42" y="T43"/>
              </a:cxn>
              <a:cxn ang="T92">
                <a:pos x="T44" y="T45"/>
              </a:cxn>
              <a:cxn ang="T93">
                <a:pos x="T46" y="T47"/>
              </a:cxn>
              <a:cxn ang="T94">
                <a:pos x="T48" y="T49"/>
              </a:cxn>
              <a:cxn ang="T95">
                <a:pos x="T50" y="T51"/>
              </a:cxn>
              <a:cxn ang="T96">
                <a:pos x="T52" y="T53"/>
              </a:cxn>
              <a:cxn ang="T97">
                <a:pos x="T54" y="T55"/>
              </a:cxn>
              <a:cxn ang="T98">
                <a:pos x="T56" y="T57"/>
              </a:cxn>
              <a:cxn ang="T99">
                <a:pos x="T58" y="T59"/>
              </a:cxn>
              <a:cxn ang="T100">
                <a:pos x="T60" y="T61"/>
              </a:cxn>
              <a:cxn ang="T101">
                <a:pos x="T62" y="T63"/>
              </a:cxn>
              <a:cxn ang="T102">
                <a:pos x="T64" y="T65"/>
              </a:cxn>
              <a:cxn ang="T103">
                <a:pos x="T66" y="T67"/>
              </a:cxn>
              <a:cxn ang="T104">
                <a:pos x="T68" y="T69"/>
              </a:cxn>
            </a:cxnLst>
            <a:rect l="0" t="0" r="r" b="b"/>
            <a:pathLst>
              <a:path w="57" h="46">
                <a:moveTo>
                  <a:pt x="55" y="27"/>
                </a:moveTo>
                <a:cubicBezTo>
                  <a:pt x="55" y="27"/>
                  <a:pt x="54" y="27"/>
                  <a:pt x="54" y="27"/>
                </a:cubicBezTo>
                <a:cubicBezTo>
                  <a:pt x="54" y="27"/>
                  <a:pt x="54" y="27"/>
                  <a:pt x="54" y="27"/>
                </a:cubicBezTo>
                <a:cubicBezTo>
                  <a:pt x="54" y="27"/>
                  <a:pt x="53" y="27"/>
                  <a:pt x="53" y="27"/>
                </a:cubicBezTo>
                <a:cubicBezTo>
                  <a:pt x="28" y="6"/>
                  <a:pt x="28" y="6"/>
                  <a:pt x="28" y="6"/>
                </a:cubicBezTo>
                <a:cubicBezTo>
                  <a:pt x="4" y="27"/>
                  <a:pt x="4" y="27"/>
                  <a:pt x="4" y="27"/>
                </a:cubicBezTo>
                <a:cubicBezTo>
                  <a:pt x="4" y="27"/>
                  <a:pt x="3" y="27"/>
                  <a:pt x="3" y="27"/>
                </a:cubicBezTo>
                <a:cubicBezTo>
                  <a:pt x="3" y="27"/>
                  <a:pt x="2" y="27"/>
                  <a:pt x="2" y="27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24"/>
                  <a:pt x="0" y="23"/>
                  <a:pt x="0" y="23"/>
                </a:cubicBezTo>
                <a:cubicBezTo>
                  <a:pt x="26" y="1"/>
                  <a:pt x="26" y="1"/>
                  <a:pt x="26" y="1"/>
                </a:cubicBezTo>
                <a:cubicBezTo>
                  <a:pt x="27" y="0"/>
                  <a:pt x="30" y="0"/>
                  <a:pt x="31" y="1"/>
                </a:cubicBezTo>
                <a:cubicBezTo>
                  <a:pt x="40" y="8"/>
                  <a:pt x="40" y="8"/>
                  <a:pt x="40" y="8"/>
                </a:cubicBezTo>
                <a:cubicBezTo>
                  <a:pt x="40" y="1"/>
                  <a:pt x="40" y="1"/>
                  <a:pt x="40" y="1"/>
                </a:cubicBezTo>
                <a:cubicBezTo>
                  <a:pt x="40" y="1"/>
                  <a:pt x="40" y="0"/>
                  <a:pt x="41" y="0"/>
                </a:cubicBezTo>
                <a:cubicBezTo>
                  <a:pt x="48" y="0"/>
                  <a:pt x="48" y="0"/>
                  <a:pt x="48" y="0"/>
                </a:cubicBezTo>
                <a:cubicBezTo>
                  <a:pt x="49" y="0"/>
                  <a:pt x="49" y="1"/>
                  <a:pt x="49" y="1"/>
                </a:cubicBezTo>
                <a:cubicBezTo>
                  <a:pt x="49" y="16"/>
                  <a:pt x="49" y="16"/>
                  <a:pt x="49" y="16"/>
                </a:cubicBezTo>
                <a:cubicBezTo>
                  <a:pt x="57" y="23"/>
                  <a:pt x="57" y="23"/>
                  <a:pt x="57" y="23"/>
                </a:cubicBezTo>
                <a:cubicBezTo>
                  <a:pt x="57" y="23"/>
                  <a:pt x="57" y="24"/>
                  <a:pt x="57" y="24"/>
                </a:cubicBezTo>
                <a:lnTo>
                  <a:pt x="55" y="27"/>
                </a:lnTo>
                <a:close/>
                <a:moveTo>
                  <a:pt x="49" y="44"/>
                </a:moveTo>
                <a:cubicBezTo>
                  <a:pt x="49" y="45"/>
                  <a:pt x="48" y="46"/>
                  <a:pt x="47" y="46"/>
                </a:cubicBezTo>
                <a:cubicBezTo>
                  <a:pt x="33" y="46"/>
                  <a:pt x="33" y="46"/>
                  <a:pt x="33" y="46"/>
                </a:cubicBezTo>
                <a:cubicBezTo>
                  <a:pt x="33" y="32"/>
                  <a:pt x="33" y="32"/>
                  <a:pt x="33" y="32"/>
                </a:cubicBezTo>
                <a:cubicBezTo>
                  <a:pt x="24" y="32"/>
                  <a:pt x="24" y="32"/>
                  <a:pt x="24" y="32"/>
                </a:cubicBezTo>
                <a:cubicBezTo>
                  <a:pt x="24" y="46"/>
                  <a:pt x="24" y="46"/>
                  <a:pt x="24" y="46"/>
                </a:cubicBezTo>
                <a:cubicBezTo>
                  <a:pt x="10" y="46"/>
                  <a:pt x="10" y="46"/>
                  <a:pt x="10" y="46"/>
                </a:cubicBezTo>
                <a:cubicBezTo>
                  <a:pt x="9" y="46"/>
                  <a:pt x="8" y="45"/>
                  <a:pt x="8" y="44"/>
                </a:cubicBezTo>
                <a:cubicBezTo>
                  <a:pt x="8" y="27"/>
                  <a:pt x="8" y="27"/>
                  <a:pt x="8" y="27"/>
                </a:cubicBezTo>
                <a:cubicBezTo>
                  <a:pt x="8" y="27"/>
                  <a:pt x="8" y="26"/>
                  <a:pt x="8" y="26"/>
                </a:cubicBezTo>
                <a:cubicBezTo>
                  <a:pt x="28" y="9"/>
                  <a:pt x="28" y="9"/>
                  <a:pt x="28" y="9"/>
                </a:cubicBezTo>
                <a:cubicBezTo>
                  <a:pt x="49" y="26"/>
                  <a:pt x="49" y="26"/>
                  <a:pt x="49" y="26"/>
                </a:cubicBezTo>
                <a:cubicBezTo>
                  <a:pt x="49" y="26"/>
                  <a:pt x="49" y="27"/>
                  <a:pt x="49" y="27"/>
                </a:cubicBezTo>
                <a:lnTo>
                  <a:pt x="49" y="4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60838" tIns="30419" rIns="60838" bIns="30419"/>
          <a:lstStyle/>
          <a:p>
            <a:endParaRPr lang="zh-CN" altLang="en-US" sz="168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9225" name="稻壳儿小白白(http://dwz.cn/Wu2UP)"/>
          <p:cNvSpPr>
            <a:spLocks noEditPoints="1"/>
          </p:cNvSpPr>
          <p:nvPr/>
        </p:nvSpPr>
        <p:spPr bwMode="auto">
          <a:xfrm>
            <a:off x="6726538" y="2426363"/>
            <a:ext cx="324794" cy="298442"/>
          </a:xfrm>
          <a:custGeom>
            <a:avLst/>
            <a:gdLst>
              <a:gd name="T0" fmla="*/ 2147483647 w 64"/>
              <a:gd name="T1" fmla="*/ 2147483647 h 63"/>
              <a:gd name="T2" fmla="*/ 2147483647 w 64"/>
              <a:gd name="T3" fmla="*/ 2147483647 h 63"/>
              <a:gd name="T4" fmla="*/ 1801042959 w 64"/>
              <a:gd name="T5" fmla="*/ 2044504754 h 63"/>
              <a:gd name="T6" fmla="*/ 1157816138 w 64"/>
              <a:gd name="T7" fmla="*/ 2147483647 h 63"/>
              <a:gd name="T8" fmla="*/ 0 w 64"/>
              <a:gd name="T9" fmla="*/ 1107438172 h 63"/>
              <a:gd name="T10" fmla="*/ 1157816138 w 64"/>
              <a:gd name="T11" fmla="*/ 0 h 63"/>
              <a:gd name="T12" fmla="*/ 2147483647 w 64"/>
              <a:gd name="T13" fmla="*/ 1107438172 h 63"/>
              <a:gd name="T14" fmla="*/ 2101216786 w 64"/>
              <a:gd name="T15" fmla="*/ 1746346315 h 63"/>
              <a:gd name="T16" fmla="*/ 2147483647 w 64"/>
              <a:gd name="T17" fmla="*/ 2147483647 h 63"/>
              <a:gd name="T18" fmla="*/ 2147483647 w 64"/>
              <a:gd name="T19" fmla="*/ 2147483647 h 63"/>
              <a:gd name="T20" fmla="*/ 2147483647 w 64"/>
              <a:gd name="T21" fmla="*/ 2147483647 h 63"/>
              <a:gd name="T22" fmla="*/ 1157816138 w 64"/>
              <a:gd name="T23" fmla="*/ 383347497 h 63"/>
              <a:gd name="T24" fmla="*/ 428817881 w 64"/>
              <a:gd name="T25" fmla="*/ 1107438172 h 63"/>
              <a:gd name="T26" fmla="*/ 1157816138 w 64"/>
              <a:gd name="T27" fmla="*/ 1831535373 h 63"/>
              <a:gd name="T28" fmla="*/ 1886807845 w 64"/>
              <a:gd name="T29" fmla="*/ 1107438172 h 63"/>
              <a:gd name="T30" fmla="*/ 1157816138 w 64"/>
              <a:gd name="T31" fmla="*/ 383347497 h 63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64" h="63">
                <a:moveTo>
                  <a:pt x="59" y="63"/>
                </a:moveTo>
                <a:cubicBezTo>
                  <a:pt x="57" y="63"/>
                  <a:pt x="56" y="62"/>
                  <a:pt x="55" y="61"/>
                </a:cubicBezTo>
                <a:cubicBezTo>
                  <a:pt x="42" y="48"/>
                  <a:pt x="42" y="48"/>
                  <a:pt x="42" y="48"/>
                </a:cubicBezTo>
                <a:cubicBezTo>
                  <a:pt x="38" y="51"/>
                  <a:pt x="33" y="53"/>
                  <a:pt x="27" y="53"/>
                </a:cubicBezTo>
                <a:cubicBezTo>
                  <a:pt x="12" y="53"/>
                  <a:pt x="0" y="41"/>
                  <a:pt x="0" y="26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4" y="12"/>
                  <a:pt x="54" y="26"/>
                </a:cubicBezTo>
                <a:cubicBezTo>
                  <a:pt x="54" y="32"/>
                  <a:pt x="52" y="37"/>
                  <a:pt x="49" y="41"/>
                </a:cubicBezTo>
                <a:cubicBezTo>
                  <a:pt x="62" y="54"/>
                  <a:pt x="62" y="54"/>
                  <a:pt x="62" y="54"/>
                </a:cubicBezTo>
                <a:cubicBezTo>
                  <a:pt x="63" y="55"/>
                  <a:pt x="64" y="57"/>
                  <a:pt x="64" y="58"/>
                </a:cubicBezTo>
                <a:cubicBezTo>
                  <a:pt x="64" y="61"/>
                  <a:pt x="61" y="63"/>
                  <a:pt x="59" y="63"/>
                </a:cubicBezTo>
                <a:close/>
                <a:moveTo>
                  <a:pt x="27" y="9"/>
                </a:moveTo>
                <a:cubicBezTo>
                  <a:pt x="18" y="9"/>
                  <a:pt x="10" y="17"/>
                  <a:pt x="10" y="26"/>
                </a:cubicBezTo>
                <a:cubicBezTo>
                  <a:pt x="10" y="36"/>
                  <a:pt x="18" y="43"/>
                  <a:pt x="27" y="43"/>
                </a:cubicBezTo>
                <a:cubicBezTo>
                  <a:pt x="37" y="43"/>
                  <a:pt x="44" y="36"/>
                  <a:pt x="44" y="26"/>
                </a:cubicBezTo>
                <a:cubicBezTo>
                  <a:pt x="44" y="17"/>
                  <a:pt x="37" y="9"/>
                  <a:pt x="27" y="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60838" tIns="30419" rIns="60838" bIns="30419"/>
          <a:lstStyle/>
          <a:p>
            <a:endParaRPr lang="zh-CN" altLang="en-US" sz="168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9226" name="稻壳儿小白白(http://dwz.cn/Wu2UP)"/>
          <p:cNvSpPr>
            <a:spLocks noEditPoints="1"/>
          </p:cNvSpPr>
          <p:nvPr/>
        </p:nvSpPr>
        <p:spPr bwMode="auto">
          <a:xfrm>
            <a:off x="4506004" y="3543297"/>
            <a:ext cx="386386" cy="272090"/>
          </a:xfrm>
          <a:custGeom>
            <a:avLst/>
            <a:gdLst>
              <a:gd name="T0" fmla="*/ 1572641301 w 158"/>
              <a:gd name="T1" fmla="*/ 1179517836 h 119"/>
              <a:gd name="T2" fmla="*/ 0 w 158"/>
              <a:gd name="T3" fmla="*/ 1179517836 h 119"/>
              <a:gd name="T4" fmla="*/ 0 w 158"/>
              <a:gd name="T5" fmla="*/ 0 h 119"/>
              <a:gd name="T6" fmla="*/ 89580374 w 158"/>
              <a:gd name="T7" fmla="*/ 0 h 119"/>
              <a:gd name="T8" fmla="*/ 89580374 w 158"/>
              <a:gd name="T9" fmla="*/ 1070485241 h 119"/>
              <a:gd name="T10" fmla="*/ 1572641301 w 158"/>
              <a:gd name="T11" fmla="*/ 1070485241 h 119"/>
              <a:gd name="T12" fmla="*/ 1572641301 w 158"/>
              <a:gd name="T13" fmla="*/ 1179517836 h 119"/>
              <a:gd name="T14" fmla="*/ 497670499 w 158"/>
              <a:gd name="T15" fmla="*/ 981280761 h 119"/>
              <a:gd name="T16" fmla="*/ 288648574 w 158"/>
              <a:gd name="T17" fmla="*/ 981280761 h 119"/>
              <a:gd name="T18" fmla="*/ 288648574 w 158"/>
              <a:gd name="T19" fmla="*/ 594714373 h 119"/>
              <a:gd name="T20" fmla="*/ 497670499 w 158"/>
              <a:gd name="T21" fmla="*/ 594714373 h 119"/>
              <a:gd name="T22" fmla="*/ 497670499 w 158"/>
              <a:gd name="T23" fmla="*/ 981280761 h 119"/>
              <a:gd name="T24" fmla="*/ 776368503 w 158"/>
              <a:gd name="T25" fmla="*/ 981280761 h 119"/>
              <a:gd name="T26" fmla="*/ 587250874 w 158"/>
              <a:gd name="T27" fmla="*/ 981280761 h 119"/>
              <a:gd name="T28" fmla="*/ 587250874 w 158"/>
              <a:gd name="T29" fmla="*/ 188326166 h 119"/>
              <a:gd name="T30" fmla="*/ 776368503 w 158"/>
              <a:gd name="T31" fmla="*/ 188326166 h 119"/>
              <a:gd name="T32" fmla="*/ 776368503 w 158"/>
              <a:gd name="T33" fmla="*/ 981280761 h 119"/>
              <a:gd name="T34" fmla="*/ 1084924528 w 158"/>
              <a:gd name="T35" fmla="*/ 981280761 h 119"/>
              <a:gd name="T36" fmla="*/ 885856328 w 158"/>
              <a:gd name="T37" fmla="*/ 981280761 h 119"/>
              <a:gd name="T38" fmla="*/ 885856328 w 158"/>
              <a:gd name="T39" fmla="*/ 386563240 h 119"/>
              <a:gd name="T40" fmla="*/ 1084924528 w 158"/>
              <a:gd name="T41" fmla="*/ 386563240 h 119"/>
              <a:gd name="T42" fmla="*/ 1084924528 w 158"/>
              <a:gd name="T43" fmla="*/ 981280761 h 119"/>
              <a:gd name="T44" fmla="*/ 1383526827 w 158"/>
              <a:gd name="T45" fmla="*/ 981280761 h 119"/>
              <a:gd name="T46" fmla="*/ 1184458628 w 158"/>
              <a:gd name="T47" fmla="*/ 981280761 h 119"/>
              <a:gd name="T48" fmla="*/ 1184458628 w 158"/>
              <a:gd name="T49" fmla="*/ 109032595 h 119"/>
              <a:gd name="T50" fmla="*/ 1383526827 w 158"/>
              <a:gd name="T51" fmla="*/ 109032595 h 119"/>
              <a:gd name="T52" fmla="*/ 1383526827 w 158"/>
              <a:gd name="T53" fmla="*/ 981280761 h 119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</a:gdLst>
            <a:ahLst/>
            <a:cxnLst>
              <a:cxn ang="T54">
                <a:pos x="T0" y="T1"/>
              </a:cxn>
              <a:cxn ang="T55">
                <a:pos x="T2" y="T3"/>
              </a:cxn>
              <a:cxn ang="T56">
                <a:pos x="T4" y="T5"/>
              </a:cxn>
              <a:cxn ang="T57">
                <a:pos x="T6" y="T7"/>
              </a:cxn>
              <a:cxn ang="T58">
                <a:pos x="T8" y="T9"/>
              </a:cxn>
              <a:cxn ang="T59">
                <a:pos x="T10" y="T11"/>
              </a:cxn>
              <a:cxn ang="T60">
                <a:pos x="T12" y="T13"/>
              </a:cxn>
              <a:cxn ang="T61">
                <a:pos x="T14" y="T15"/>
              </a:cxn>
              <a:cxn ang="T62">
                <a:pos x="T16" y="T17"/>
              </a:cxn>
              <a:cxn ang="T63">
                <a:pos x="T18" y="T19"/>
              </a:cxn>
              <a:cxn ang="T64">
                <a:pos x="T20" y="T21"/>
              </a:cxn>
              <a:cxn ang="T65">
                <a:pos x="T22" y="T23"/>
              </a:cxn>
              <a:cxn ang="T66">
                <a:pos x="T24" y="T25"/>
              </a:cxn>
              <a:cxn ang="T67">
                <a:pos x="T26" y="T27"/>
              </a:cxn>
              <a:cxn ang="T68">
                <a:pos x="T28" y="T29"/>
              </a:cxn>
              <a:cxn ang="T69">
                <a:pos x="T30" y="T31"/>
              </a:cxn>
              <a:cxn ang="T70">
                <a:pos x="T32" y="T33"/>
              </a:cxn>
              <a:cxn ang="T71">
                <a:pos x="T34" y="T35"/>
              </a:cxn>
              <a:cxn ang="T72">
                <a:pos x="T36" y="T37"/>
              </a:cxn>
              <a:cxn ang="T73">
                <a:pos x="T38" y="T39"/>
              </a:cxn>
              <a:cxn ang="T74">
                <a:pos x="T40" y="T41"/>
              </a:cxn>
              <a:cxn ang="T75">
                <a:pos x="T42" y="T43"/>
              </a:cxn>
              <a:cxn ang="T76">
                <a:pos x="T44" y="T45"/>
              </a:cxn>
              <a:cxn ang="T77">
                <a:pos x="T46" y="T47"/>
              </a:cxn>
              <a:cxn ang="T78">
                <a:pos x="T48" y="T49"/>
              </a:cxn>
              <a:cxn ang="T79">
                <a:pos x="T50" y="T51"/>
              </a:cxn>
              <a:cxn ang="T80">
                <a:pos x="T52" y="T53"/>
              </a:cxn>
            </a:cxnLst>
            <a:rect l="0" t="0" r="r" b="b"/>
            <a:pathLst>
              <a:path w="158" h="119">
                <a:moveTo>
                  <a:pt x="158" y="119"/>
                </a:moveTo>
                <a:lnTo>
                  <a:pt x="0" y="119"/>
                </a:lnTo>
                <a:lnTo>
                  <a:pt x="0" y="0"/>
                </a:lnTo>
                <a:lnTo>
                  <a:pt x="9" y="0"/>
                </a:lnTo>
                <a:lnTo>
                  <a:pt x="9" y="108"/>
                </a:lnTo>
                <a:lnTo>
                  <a:pt x="158" y="108"/>
                </a:lnTo>
                <a:lnTo>
                  <a:pt x="158" y="119"/>
                </a:lnTo>
                <a:close/>
                <a:moveTo>
                  <a:pt x="50" y="99"/>
                </a:moveTo>
                <a:lnTo>
                  <a:pt x="29" y="99"/>
                </a:lnTo>
                <a:lnTo>
                  <a:pt x="29" y="60"/>
                </a:lnTo>
                <a:lnTo>
                  <a:pt x="50" y="60"/>
                </a:lnTo>
                <a:lnTo>
                  <a:pt x="50" y="99"/>
                </a:lnTo>
                <a:close/>
                <a:moveTo>
                  <a:pt x="78" y="99"/>
                </a:moveTo>
                <a:lnTo>
                  <a:pt x="59" y="99"/>
                </a:lnTo>
                <a:lnTo>
                  <a:pt x="59" y="19"/>
                </a:lnTo>
                <a:lnTo>
                  <a:pt x="78" y="19"/>
                </a:lnTo>
                <a:lnTo>
                  <a:pt x="78" y="99"/>
                </a:lnTo>
                <a:close/>
                <a:moveTo>
                  <a:pt x="109" y="99"/>
                </a:moveTo>
                <a:lnTo>
                  <a:pt x="89" y="99"/>
                </a:lnTo>
                <a:lnTo>
                  <a:pt x="89" y="39"/>
                </a:lnTo>
                <a:lnTo>
                  <a:pt x="109" y="39"/>
                </a:lnTo>
                <a:lnTo>
                  <a:pt x="109" y="99"/>
                </a:lnTo>
                <a:close/>
                <a:moveTo>
                  <a:pt x="139" y="99"/>
                </a:moveTo>
                <a:lnTo>
                  <a:pt x="119" y="99"/>
                </a:lnTo>
                <a:lnTo>
                  <a:pt x="119" y="11"/>
                </a:lnTo>
                <a:lnTo>
                  <a:pt x="139" y="11"/>
                </a:lnTo>
                <a:lnTo>
                  <a:pt x="139" y="9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60838" tIns="30419" rIns="60838" bIns="30419"/>
          <a:lstStyle/>
          <a:p>
            <a:endParaRPr lang="zh-CN" altLang="en-US" sz="168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9227" name="稻壳儿小白白(http://dwz.cn/Wu2UP)"/>
          <p:cNvSpPr>
            <a:spLocks noChangeAspect="1" noEditPoints="1"/>
          </p:cNvSpPr>
          <p:nvPr/>
        </p:nvSpPr>
        <p:spPr bwMode="auto">
          <a:xfrm>
            <a:off x="6556679" y="4274796"/>
            <a:ext cx="317174" cy="298442"/>
          </a:xfrm>
          <a:custGeom>
            <a:avLst/>
            <a:gdLst>
              <a:gd name="T0" fmla="*/ 2147483647 w 58"/>
              <a:gd name="T1" fmla="*/ 1658379393 h 58"/>
              <a:gd name="T2" fmla="*/ 2147483647 w 58"/>
              <a:gd name="T3" fmla="*/ 1708633314 h 58"/>
              <a:gd name="T4" fmla="*/ 2147483647 w 58"/>
              <a:gd name="T5" fmla="*/ 1758887235 h 58"/>
              <a:gd name="T6" fmla="*/ 2147483647 w 58"/>
              <a:gd name="T7" fmla="*/ 1959902919 h 58"/>
              <a:gd name="T8" fmla="*/ 2147483647 w 58"/>
              <a:gd name="T9" fmla="*/ 2147483647 h 58"/>
              <a:gd name="T10" fmla="*/ 2147483647 w 58"/>
              <a:gd name="T11" fmla="*/ 2147483647 h 58"/>
              <a:gd name="T12" fmla="*/ 2147483647 w 58"/>
              <a:gd name="T13" fmla="*/ 2147483647 h 58"/>
              <a:gd name="T14" fmla="*/ 2147483647 w 58"/>
              <a:gd name="T15" fmla="*/ 2147483647 h 58"/>
              <a:gd name="T16" fmla="*/ 2147483647 w 58"/>
              <a:gd name="T17" fmla="*/ 2147483647 h 58"/>
              <a:gd name="T18" fmla="*/ 1944803333 w 58"/>
              <a:gd name="T19" fmla="*/ 2147483647 h 58"/>
              <a:gd name="T20" fmla="*/ 1795202533 w 58"/>
              <a:gd name="T21" fmla="*/ 2147483647 h 58"/>
              <a:gd name="T22" fmla="*/ 1695471021 w 58"/>
              <a:gd name="T23" fmla="*/ 2147483647 h 58"/>
              <a:gd name="T24" fmla="*/ 1645601734 w 58"/>
              <a:gd name="T25" fmla="*/ 2147483647 h 58"/>
              <a:gd name="T26" fmla="*/ 1246668622 w 58"/>
              <a:gd name="T27" fmla="*/ 2147483647 h 58"/>
              <a:gd name="T28" fmla="*/ 1146937109 w 58"/>
              <a:gd name="T29" fmla="*/ 2147483647 h 58"/>
              <a:gd name="T30" fmla="*/ 1097067822 w 58"/>
              <a:gd name="T31" fmla="*/ 2147483647 h 58"/>
              <a:gd name="T32" fmla="*/ 947467023 w 58"/>
              <a:gd name="T33" fmla="*/ 2147483647 h 58"/>
              <a:gd name="T34" fmla="*/ 698134711 w 58"/>
              <a:gd name="T35" fmla="*/ 2147483647 h 58"/>
              <a:gd name="T36" fmla="*/ 648265424 w 58"/>
              <a:gd name="T37" fmla="*/ 2147483647 h 58"/>
              <a:gd name="T38" fmla="*/ 598403198 w 58"/>
              <a:gd name="T39" fmla="*/ 2147483647 h 58"/>
              <a:gd name="T40" fmla="*/ 249332312 w 58"/>
              <a:gd name="T41" fmla="*/ 2147483647 h 58"/>
              <a:gd name="T42" fmla="*/ 249332312 w 58"/>
              <a:gd name="T43" fmla="*/ 2147483647 h 58"/>
              <a:gd name="T44" fmla="*/ 249332312 w 58"/>
              <a:gd name="T45" fmla="*/ 2147483647 h 58"/>
              <a:gd name="T46" fmla="*/ 448802399 w 58"/>
              <a:gd name="T47" fmla="*/ 1959902919 h 58"/>
              <a:gd name="T48" fmla="*/ 398933112 w 58"/>
              <a:gd name="T49" fmla="*/ 1758887235 h 58"/>
              <a:gd name="T50" fmla="*/ 49869287 w 58"/>
              <a:gd name="T51" fmla="*/ 1708633314 h 58"/>
              <a:gd name="T52" fmla="*/ 0 w 58"/>
              <a:gd name="T53" fmla="*/ 1658379393 h 58"/>
              <a:gd name="T54" fmla="*/ 0 w 58"/>
              <a:gd name="T55" fmla="*/ 1206094104 h 58"/>
              <a:gd name="T56" fmla="*/ 49869287 w 58"/>
              <a:gd name="T57" fmla="*/ 1155840183 h 58"/>
              <a:gd name="T58" fmla="*/ 398933112 w 58"/>
              <a:gd name="T59" fmla="*/ 1105586262 h 58"/>
              <a:gd name="T60" fmla="*/ 448802399 w 58"/>
              <a:gd name="T61" fmla="*/ 904570578 h 58"/>
              <a:gd name="T62" fmla="*/ 249332312 w 58"/>
              <a:gd name="T63" fmla="*/ 653300973 h 58"/>
              <a:gd name="T64" fmla="*/ 249332312 w 58"/>
              <a:gd name="T65" fmla="*/ 603047052 h 58"/>
              <a:gd name="T66" fmla="*/ 249332312 w 58"/>
              <a:gd name="T67" fmla="*/ 552793131 h 58"/>
              <a:gd name="T68" fmla="*/ 648265424 w 58"/>
              <a:gd name="T69" fmla="*/ 251269605 h 58"/>
              <a:gd name="T70" fmla="*/ 698134711 w 58"/>
              <a:gd name="T71" fmla="*/ 251269605 h 58"/>
              <a:gd name="T72" fmla="*/ 947467023 w 58"/>
              <a:gd name="T73" fmla="*/ 452285289 h 58"/>
              <a:gd name="T74" fmla="*/ 1097067822 w 58"/>
              <a:gd name="T75" fmla="*/ 402031368 h 58"/>
              <a:gd name="T76" fmla="*/ 1146937109 w 58"/>
              <a:gd name="T77" fmla="*/ 50253921 h 58"/>
              <a:gd name="T78" fmla="*/ 1246668622 w 58"/>
              <a:gd name="T79" fmla="*/ 0 h 58"/>
              <a:gd name="T80" fmla="*/ 1645601734 w 58"/>
              <a:gd name="T81" fmla="*/ 0 h 58"/>
              <a:gd name="T82" fmla="*/ 1695471021 w 58"/>
              <a:gd name="T83" fmla="*/ 50253921 h 58"/>
              <a:gd name="T84" fmla="*/ 1795202533 w 58"/>
              <a:gd name="T85" fmla="*/ 402031368 h 58"/>
              <a:gd name="T86" fmla="*/ 1944803333 w 58"/>
              <a:gd name="T87" fmla="*/ 452285289 h 58"/>
              <a:gd name="T88" fmla="*/ 2147483647 w 58"/>
              <a:gd name="T89" fmla="*/ 251269605 h 58"/>
              <a:gd name="T90" fmla="*/ 2147483647 w 58"/>
              <a:gd name="T91" fmla="*/ 251269605 h 58"/>
              <a:gd name="T92" fmla="*/ 2147483647 w 58"/>
              <a:gd name="T93" fmla="*/ 251269605 h 58"/>
              <a:gd name="T94" fmla="*/ 2147483647 w 58"/>
              <a:gd name="T95" fmla="*/ 603047052 h 58"/>
              <a:gd name="T96" fmla="*/ 2147483647 w 58"/>
              <a:gd name="T97" fmla="*/ 603047052 h 58"/>
              <a:gd name="T98" fmla="*/ 2147483647 w 58"/>
              <a:gd name="T99" fmla="*/ 653300973 h 58"/>
              <a:gd name="T100" fmla="*/ 2147483647 w 58"/>
              <a:gd name="T101" fmla="*/ 904570578 h 58"/>
              <a:gd name="T102" fmla="*/ 2147483647 w 58"/>
              <a:gd name="T103" fmla="*/ 1105586262 h 58"/>
              <a:gd name="T104" fmla="*/ 2147483647 w 58"/>
              <a:gd name="T105" fmla="*/ 1155840183 h 58"/>
              <a:gd name="T106" fmla="*/ 2147483647 w 58"/>
              <a:gd name="T107" fmla="*/ 1256348025 h 58"/>
              <a:gd name="T108" fmla="*/ 2147483647 w 58"/>
              <a:gd name="T109" fmla="*/ 1658379393 h 58"/>
              <a:gd name="T110" fmla="*/ 1446138709 w 58"/>
              <a:gd name="T111" fmla="*/ 954824499 h 58"/>
              <a:gd name="T112" fmla="*/ 947467023 w 58"/>
              <a:gd name="T113" fmla="*/ 1457363709 h 58"/>
              <a:gd name="T114" fmla="*/ 1446138709 w 58"/>
              <a:gd name="T115" fmla="*/ 1909648998 h 58"/>
              <a:gd name="T116" fmla="*/ 1944803333 w 58"/>
              <a:gd name="T117" fmla="*/ 1457363709 h 58"/>
              <a:gd name="T118" fmla="*/ 1446138709 w 58"/>
              <a:gd name="T119" fmla="*/ 954824499 h 58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</a:gdLst>
            <a:ahLst/>
            <a:cxnLst>
              <a:cxn ang="T120">
                <a:pos x="T0" y="T1"/>
              </a:cxn>
              <a:cxn ang="T121">
                <a:pos x="T2" y="T3"/>
              </a:cxn>
              <a:cxn ang="T122">
                <a:pos x="T4" y="T5"/>
              </a:cxn>
              <a:cxn ang="T123">
                <a:pos x="T6" y="T7"/>
              </a:cxn>
              <a:cxn ang="T124">
                <a:pos x="T8" y="T9"/>
              </a:cxn>
              <a:cxn ang="T125">
                <a:pos x="T10" y="T11"/>
              </a:cxn>
              <a:cxn ang="T126">
                <a:pos x="T12" y="T13"/>
              </a:cxn>
              <a:cxn ang="T127">
                <a:pos x="T14" y="T15"/>
              </a:cxn>
              <a:cxn ang="T128">
                <a:pos x="T16" y="T17"/>
              </a:cxn>
              <a:cxn ang="T129">
                <a:pos x="T18" y="T19"/>
              </a:cxn>
              <a:cxn ang="T130">
                <a:pos x="T20" y="T21"/>
              </a:cxn>
              <a:cxn ang="T131">
                <a:pos x="T22" y="T23"/>
              </a:cxn>
              <a:cxn ang="T132">
                <a:pos x="T24" y="T25"/>
              </a:cxn>
              <a:cxn ang="T133">
                <a:pos x="T26" y="T27"/>
              </a:cxn>
              <a:cxn ang="T134">
                <a:pos x="T28" y="T29"/>
              </a:cxn>
              <a:cxn ang="T135">
                <a:pos x="T30" y="T31"/>
              </a:cxn>
              <a:cxn ang="T136">
                <a:pos x="T32" y="T33"/>
              </a:cxn>
              <a:cxn ang="T137">
                <a:pos x="T34" y="T35"/>
              </a:cxn>
              <a:cxn ang="T138">
                <a:pos x="T36" y="T37"/>
              </a:cxn>
              <a:cxn ang="T139">
                <a:pos x="T38" y="T39"/>
              </a:cxn>
              <a:cxn ang="T140">
                <a:pos x="T40" y="T41"/>
              </a:cxn>
              <a:cxn ang="T141">
                <a:pos x="T42" y="T43"/>
              </a:cxn>
              <a:cxn ang="T142">
                <a:pos x="T44" y="T45"/>
              </a:cxn>
              <a:cxn ang="T143">
                <a:pos x="T46" y="T47"/>
              </a:cxn>
              <a:cxn ang="T144">
                <a:pos x="T48" y="T49"/>
              </a:cxn>
              <a:cxn ang="T145">
                <a:pos x="T50" y="T51"/>
              </a:cxn>
              <a:cxn ang="T146">
                <a:pos x="T52" y="T53"/>
              </a:cxn>
              <a:cxn ang="T147">
                <a:pos x="T54" y="T55"/>
              </a:cxn>
              <a:cxn ang="T148">
                <a:pos x="T56" y="T57"/>
              </a:cxn>
              <a:cxn ang="T149">
                <a:pos x="T58" y="T59"/>
              </a:cxn>
              <a:cxn ang="T150">
                <a:pos x="T60" y="T61"/>
              </a:cxn>
              <a:cxn ang="T151">
                <a:pos x="T62" y="T63"/>
              </a:cxn>
              <a:cxn ang="T152">
                <a:pos x="T64" y="T65"/>
              </a:cxn>
              <a:cxn ang="T153">
                <a:pos x="T66" y="T67"/>
              </a:cxn>
              <a:cxn ang="T154">
                <a:pos x="T68" y="T69"/>
              </a:cxn>
              <a:cxn ang="T155">
                <a:pos x="T70" y="T71"/>
              </a:cxn>
              <a:cxn ang="T156">
                <a:pos x="T72" y="T73"/>
              </a:cxn>
              <a:cxn ang="T157">
                <a:pos x="T74" y="T75"/>
              </a:cxn>
              <a:cxn ang="T158">
                <a:pos x="T76" y="T77"/>
              </a:cxn>
              <a:cxn ang="T159">
                <a:pos x="T78" y="T79"/>
              </a:cxn>
              <a:cxn ang="T160">
                <a:pos x="T80" y="T81"/>
              </a:cxn>
              <a:cxn ang="T161">
                <a:pos x="T82" y="T83"/>
              </a:cxn>
              <a:cxn ang="T162">
                <a:pos x="T84" y="T85"/>
              </a:cxn>
              <a:cxn ang="T163">
                <a:pos x="T86" y="T87"/>
              </a:cxn>
              <a:cxn ang="T164">
                <a:pos x="T88" y="T89"/>
              </a:cxn>
              <a:cxn ang="T165">
                <a:pos x="T90" y="T91"/>
              </a:cxn>
              <a:cxn ang="T166">
                <a:pos x="T92" y="T93"/>
              </a:cxn>
              <a:cxn ang="T167">
                <a:pos x="T94" y="T95"/>
              </a:cxn>
              <a:cxn ang="T168">
                <a:pos x="T96" y="T97"/>
              </a:cxn>
              <a:cxn ang="T169">
                <a:pos x="T98" y="T99"/>
              </a:cxn>
              <a:cxn ang="T170">
                <a:pos x="T100" y="T101"/>
              </a:cxn>
              <a:cxn ang="T171">
                <a:pos x="T102" y="T103"/>
              </a:cxn>
              <a:cxn ang="T172">
                <a:pos x="T104" y="T105"/>
              </a:cxn>
              <a:cxn ang="T173">
                <a:pos x="T106" y="T107"/>
              </a:cxn>
              <a:cxn ang="T174">
                <a:pos x="T108" y="T109"/>
              </a:cxn>
              <a:cxn ang="T175">
                <a:pos x="T110" y="T111"/>
              </a:cxn>
              <a:cxn ang="T176">
                <a:pos x="T112" y="T113"/>
              </a:cxn>
              <a:cxn ang="T177">
                <a:pos x="T114" y="T115"/>
              </a:cxn>
              <a:cxn ang="T178">
                <a:pos x="T116" y="T117"/>
              </a:cxn>
              <a:cxn ang="T179">
                <a:pos x="T118" y="T119"/>
              </a:cxn>
            </a:cxnLst>
            <a:rect l="0" t="0" r="r" b="b"/>
            <a:pathLst>
              <a:path w="58" h="58">
                <a:moveTo>
                  <a:pt x="58" y="33"/>
                </a:moveTo>
                <a:cubicBezTo>
                  <a:pt x="58" y="34"/>
                  <a:pt x="58" y="34"/>
                  <a:pt x="57" y="34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7"/>
                  <a:pt x="49" y="38"/>
                  <a:pt x="49" y="39"/>
                </a:cubicBezTo>
                <a:cubicBezTo>
                  <a:pt x="50" y="41"/>
                  <a:pt x="51" y="42"/>
                  <a:pt x="53" y="44"/>
                </a:cubicBezTo>
                <a:cubicBezTo>
                  <a:pt x="53" y="44"/>
                  <a:pt x="53" y="45"/>
                  <a:pt x="53" y="45"/>
                </a:cubicBezTo>
                <a:cubicBezTo>
                  <a:pt x="53" y="45"/>
                  <a:pt x="53" y="46"/>
                  <a:pt x="53" y="46"/>
                </a:cubicBezTo>
                <a:cubicBezTo>
                  <a:pt x="52" y="47"/>
                  <a:pt x="47" y="53"/>
                  <a:pt x="45" y="53"/>
                </a:cubicBezTo>
                <a:cubicBezTo>
                  <a:pt x="45" y="53"/>
                  <a:pt x="45" y="53"/>
                  <a:pt x="44" y="52"/>
                </a:cubicBezTo>
                <a:cubicBezTo>
                  <a:pt x="39" y="48"/>
                  <a:pt x="39" y="48"/>
                  <a:pt x="39" y="48"/>
                </a:cubicBezTo>
                <a:cubicBezTo>
                  <a:pt x="38" y="49"/>
                  <a:pt x="37" y="49"/>
                  <a:pt x="36" y="50"/>
                </a:cubicBezTo>
                <a:cubicBezTo>
                  <a:pt x="35" y="52"/>
                  <a:pt x="35" y="55"/>
                  <a:pt x="34" y="57"/>
                </a:cubicBezTo>
                <a:cubicBezTo>
                  <a:pt x="34" y="57"/>
                  <a:pt x="34" y="58"/>
                  <a:pt x="33" y="58"/>
                </a:cubicBezTo>
                <a:cubicBezTo>
                  <a:pt x="25" y="58"/>
                  <a:pt x="25" y="58"/>
                  <a:pt x="25" y="58"/>
                </a:cubicBezTo>
                <a:cubicBezTo>
                  <a:pt x="24" y="58"/>
                  <a:pt x="23" y="57"/>
                  <a:pt x="23" y="57"/>
                </a:cubicBezTo>
                <a:cubicBezTo>
                  <a:pt x="22" y="50"/>
                  <a:pt x="22" y="50"/>
                  <a:pt x="22" y="50"/>
                </a:cubicBezTo>
                <a:cubicBezTo>
                  <a:pt x="21" y="49"/>
                  <a:pt x="20" y="49"/>
                  <a:pt x="19" y="48"/>
                </a:cubicBezTo>
                <a:cubicBezTo>
                  <a:pt x="14" y="52"/>
                  <a:pt x="14" y="52"/>
                  <a:pt x="14" y="52"/>
                </a:cubicBezTo>
                <a:cubicBezTo>
                  <a:pt x="13" y="53"/>
                  <a:pt x="13" y="53"/>
                  <a:pt x="13" y="53"/>
                </a:cubicBezTo>
                <a:cubicBezTo>
                  <a:pt x="12" y="53"/>
                  <a:pt x="12" y="53"/>
                  <a:pt x="12" y="52"/>
                </a:cubicBezTo>
                <a:cubicBezTo>
                  <a:pt x="10" y="50"/>
                  <a:pt x="7" y="48"/>
                  <a:pt x="5" y="46"/>
                </a:cubicBezTo>
                <a:cubicBezTo>
                  <a:pt x="5" y="46"/>
                  <a:pt x="5" y="45"/>
                  <a:pt x="5" y="45"/>
                </a:cubicBezTo>
                <a:cubicBezTo>
                  <a:pt x="5" y="45"/>
                  <a:pt x="5" y="44"/>
                  <a:pt x="5" y="44"/>
                </a:cubicBezTo>
                <a:cubicBezTo>
                  <a:pt x="7" y="42"/>
                  <a:pt x="8" y="41"/>
                  <a:pt x="9" y="39"/>
                </a:cubicBezTo>
                <a:cubicBezTo>
                  <a:pt x="9" y="38"/>
                  <a:pt x="8" y="37"/>
                  <a:pt x="8" y="35"/>
                </a:cubicBezTo>
                <a:cubicBezTo>
                  <a:pt x="1" y="34"/>
                  <a:pt x="1" y="34"/>
                  <a:pt x="1" y="34"/>
                </a:cubicBezTo>
                <a:cubicBezTo>
                  <a:pt x="0" y="34"/>
                  <a:pt x="0" y="33"/>
                  <a:pt x="0" y="33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24"/>
                  <a:pt x="0" y="23"/>
                  <a:pt x="1" y="23"/>
                </a:cubicBezTo>
                <a:cubicBezTo>
                  <a:pt x="8" y="22"/>
                  <a:pt x="8" y="22"/>
                  <a:pt x="8" y="22"/>
                </a:cubicBezTo>
                <a:cubicBezTo>
                  <a:pt x="8" y="21"/>
                  <a:pt x="9" y="20"/>
                  <a:pt x="9" y="18"/>
                </a:cubicBezTo>
                <a:cubicBezTo>
                  <a:pt x="8" y="17"/>
                  <a:pt x="7" y="15"/>
                  <a:pt x="5" y="13"/>
                </a:cubicBezTo>
                <a:cubicBezTo>
                  <a:pt x="5" y="13"/>
                  <a:pt x="5" y="13"/>
                  <a:pt x="5" y="12"/>
                </a:cubicBezTo>
                <a:cubicBezTo>
                  <a:pt x="5" y="12"/>
                  <a:pt x="5" y="12"/>
                  <a:pt x="5" y="11"/>
                </a:cubicBezTo>
                <a:cubicBezTo>
                  <a:pt x="6" y="10"/>
                  <a:pt x="11" y="5"/>
                  <a:pt x="13" y="5"/>
                </a:cubicBezTo>
                <a:cubicBezTo>
                  <a:pt x="13" y="5"/>
                  <a:pt x="13" y="5"/>
                  <a:pt x="14" y="5"/>
                </a:cubicBezTo>
                <a:cubicBezTo>
                  <a:pt x="19" y="9"/>
                  <a:pt x="19" y="9"/>
                  <a:pt x="19" y="9"/>
                </a:cubicBezTo>
                <a:cubicBezTo>
                  <a:pt x="20" y="9"/>
                  <a:pt x="21" y="8"/>
                  <a:pt x="22" y="8"/>
                </a:cubicBezTo>
                <a:cubicBezTo>
                  <a:pt x="22" y="5"/>
                  <a:pt x="23" y="3"/>
                  <a:pt x="23" y="1"/>
                </a:cubicBezTo>
                <a:cubicBezTo>
                  <a:pt x="23" y="0"/>
                  <a:pt x="24" y="0"/>
                  <a:pt x="25" y="0"/>
                </a:cubicBezTo>
                <a:cubicBezTo>
                  <a:pt x="33" y="0"/>
                  <a:pt x="33" y="0"/>
                  <a:pt x="33" y="0"/>
                </a:cubicBezTo>
                <a:cubicBezTo>
                  <a:pt x="34" y="0"/>
                  <a:pt x="34" y="0"/>
                  <a:pt x="34" y="1"/>
                </a:cubicBezTo>
                <a:cubicBezTo>
                  <a:pt x="36" y="8"/>
                  <a:pt x="36" y="8"/>
                  <a:pt x="36" y="8"/>
                </a:cubicBezTo>
                <a:cubicBezTo>
                  <a:pt x="37" y="8"/>
                  <a:pt x="38" y="9"/>
                  <a:pt x="39" y="9"/>
                </a:cubicBezTo>
                <a:cubicBezTo>
                  <a:pt x="44" y="5"/>
                  <a:pt x="44" y="5"/>
                  <a:pt x="44" y="5"/>
                </a:cubicBezTo>
                <a:cubicBezTo>
                  <a:pt x="45" y="5"/>
                  <a:pt x="45" y="5"/>
                  <a:pt x="45" y="5"/>
                </a:cubicBezTo>
                <a:cubicBezTo>
                  <a:pt x="46" y="5"/>
                  <a:pt x="46" y="5"/>
                  <a:pt x="46" y="5"/>
                </a:cubicBezTo>
                <a:cubicBezTo>
                  <a:pt x="48" y="7"/>
                  <a:pt x="51" y="9"/>
                  <a:pt x="52" y="12"/>
                </a:cubicBezTo>
                <a:cubicBezTo>
                  <a:pt x="53" y="12"/>
                  <a:pt x="53" y="12"/>
                  <a:pt x="53" y="12"/>
                </a:cubicBezTo>
                <a:cubicBezTo>
                  <a:pt x="53" y="13"/>
                  <a:pt x="53" y="13"/>
                  <a:pt x="52" y="13"/>
                </a:cubicBezTo>
                <a:cubicBezTo>
                  <a:pt x="51" y="15"/>
                  <a:pt x="50" y="17"/>
                  <a:pt x="48" y="18"/>
                </a:cubicBezTo>
                <a:cubicBezTo>
                  <a:pt x="49" y="20"/>
                  <a:pt x="50" y="21"/>
                  <a:pt x="50" y="22"/>
                </a:cubicBezTo>
                <a:cubicBezTo>
                  <a:pt x="57" y="23"/>
                  <a:pt x="57" y="23"/>
                  <a:pt x="57" y="23"/>
                </a:cubicBezTo>
                <a:cubicBezTo>
                  <a:pt x="58" y="23"/>
                  <a:pt x="58" y="24"/>
                  <a:pt x="58" y="25"/>
                </a:cubicBezTo>
                <a:lnTo>
                  <a:pt x="58" y="33"/>
                </a:lnTo>
                <a:close/>
                <a:moveTo>
                  <a:pt x="29" y="19"/>
                </a:moveTo>
                <a:cubicBezTo>
                  <a:pt x="24" y="19"/>
                  <a:pt x="19" y="23"/>
                  <a:pt x="19" y="29"/>
                </a:cubicBezTo>
                <a:cubicBezTo>
                  <a:pt x="19" y="34"/>
                  <a:pt x="24" y="38"/>
                  <a:pt x="29" y="38"/>
                </a:cubicBezTo>
                <a:cubicBezTo>
                  <a:pt x="34" y="38"/>
                  <a:pt x="39" y="34"/>
                  <a:pt x="39" y="29"/>
                </a:cubicBezTo>
                <a:cubicBezTo>
                  <a:pt x="39" y="23"/>
                  <a:pt x="34" y="19"/>
                  <a:pt x="29" y="1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60838" tIns="30419" rIns="60838" bIns="30419"/>
          <a:lstStyle/>
          <a:p>
            <a:endParaRPr lang="zh-CN" altLang="en-US" sz="168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9228" name="稻壳儿小白白(http://dwz.cn/Wu2UP)"/>
          <p:cNvSpPr>
            <a:spLocks noEditPoints="1"/>
          </p:cNvSpPr>
          <p:nvPr/>
        </p:nvSpPr>
        <p:spPr bwMode="auto">
          <a:xfrm>
            <a:off x="10349112" y="3797925"/>
            <a:ext cx="291457" cy="273360"/>
          </a:xfrm>
          <a:custGeom>
            <a:avLst/>
            <a:gdLst>
              <a:gd name="T0" fmla="*/ 1263468770 w 55"/>
              <a:gd name="T1" fmla="*/ 2147483647 h 55"/>
              <a:gd name="T2" fmla="*/ 0 w 55"/>
              <a:gd name="T3" fmla="*/ 1263468770 h 55"/>
              <a:gd name="T4" fmla="*/ 1263468770 w 55"/>
              <a:gd name="T5" fmla="*/ 0 h 55"/>
              <a:gd name="T6" fmla="*/ 2147483647 w 55"/>
              <a:gd name="T7" fmla="*/ 1263468770 h 55"/>
              <a:gd name="T8" fmla="*/ 1263468770 w 55"/>
              <a:gd name="T9" fmla="*/ 2147483647 h 55"/>
              <a:gd name="T10" fmla="*/ 2105776723 w 55"/>
              <a:gd name="T11" fmla="*/ 935902286 h 55"/>
              <a:gd name="T12" fmla="*/ 1965392064 w 55"/>
              <a:gd name="T13" fmla="*/ 795517627 h 55"/>
              <a:gd name="T14" fmla="*/ 1871804572 w 55"/>
              <a:gd name="T15" fmla="*/ 748720461 h 55"/>
              <a:gd name="T16" fmla="*/ 1778210239 w 55"/>
              <a:gd name="T17" fmla="*/ 795517627 h 55"/>
              <a:gd name="T18" fmla="*/ 1123084111 w 55"/>
              <a:gd name="T19" fmla="*/ 1450643755 h 55"/>
              <a:gd name="T20" fmla="*/ 748720461 w 55"/>
              <a:gd name="T21" fmla="*/ 1076286945 h 55"/>
              <a:gd name="T22" fmla="*/ 655132968 w 55"/>
              <a:gd name="T23" fmla="*/ 1029489778 h 55"/>
              <a:gd name="T24" fmla="*/ 608335802 w 55"/>
              <a:gd name="T25" fmla="*/ 1076286945 h 55"/>
              <a:gd name="T26" fmla="*/ 421153977 w 55"/>
              <a:gd name="T27" fmla="*/ 1216671604 h 55"/>
              <a:gd name="T28" fmla="*/ 421153977 w 55"/>
              <a:gd name="T29" fmla="*/ 1310259096 h 55"/>
              <a:gd name="T30" fmla="*/ 421153977 w 55"/>
              <a:gd name="T31" fmla="*/ 1403853429 h 55"/>
              <a:gd name="T32" fmla="*/ 1029489778 w 55"/>
              <a:gd name="T33" fmla="*/ 2012189231 h 55"/>
              <a:gd name="T34" fmla="*/ 1123084111 w 55"/>
              <a:gd name="T35" fmla="*/ 2012189231 h 55"/>
              <a:gd name="T36" fmla="*/ 1216671604 w 55"/>
              <a:gd name="T37" fmla="*/ 2012189231 h 55"/>
              <a:gd name="T38" fmla="*/ 2105776723 w 55"/>
              <a:gd name="T39" fmla="*/ 1076286945 h 55"/>
              <a:gd name="T40" fmla="*/ 2147483647 w 55"/>
              <a:gd name="T41" fmla="*/ 1029489778 h 55"/>
              <a:gd name="T42" fmla="*/ 2105776723 w 55"/>
              <a:gd name="T43" fmla="*/ 935902286 h 55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</a:gdLst>
            <a:ahLst/>
            <a:cxnLst>
              <a:cxn ang="T44">
                <a:pos x="T0" y="T1"/>
              </a:cxn>
              <a:cxn ang="T45">
                <a:pos x="T2" y="T3"/>
              </a:cxn>
              <a:cxn ang="T46">
                <a:pos x="T4" y="T5"/>
              </a:cxn>
              <a:cxn ang="T47">
                <a:pos x="T6" y="T7"/>
              </a:cxn>
              <a:cxn ang="T48">
                <a:pos x="T8" y="T9"/>
              </a:cxn>
              <a:cxn ang="T49">
                <a:pos x="T10" y="T11"/>
              </a:cxn>
              <a:cxn ang="T50">
                <a:pos x="T12" y="T13"/>
              </a:cxn>
              <a:cxn ang="T51">
                <a:pos x="T14" y="T15"/>
              </a:cxn>
              <a:cxn ang="T52">
                <a:pos x="T16" y="T17"/>
              </a:cxn>
              <a:cxn ang="T53">
                <a:pos x="T18" y="T19"/>
              </a:cxn>
              <a:cxn ang="T54">
                <a:pos x="T20" y="T21"/>
              </a:cxn>
              <a:cxn ang="T55">
                <a:pos x="T22" y="T23"/>
              </a:cxn>
              <a:cxn ang="T56">
                <a:pos x="T24" y="T25"/>
              </a:cxn>
              <a:cxn ang="T57">
                <a:pos x="T26" y="T27"/>
              </a:cxn>
              <a:cxn ang="T58">
                <a:pos x="T28" y="T29"/>
              </a:cxn>
              <a:cxn ang="T59">
                <a:pos x="T30" y="T31"/>
              </a:cxn>
              <a:cxn ang="T60">
                <a:pos x="T32" y="T33"/>
              </a:cxn>
              <a:cxn ang="T61">
                <a:pos x="T34" y="T35"/>
              </a:cxn>
              <a:cxn ang="T62">
                <a:pos x="T36" y="T37"/>
              </a:cxn>
              <a:cxn ang="T63">
                <a:pos x="T38" y="T39"/>
              </a:cxn>
              <a:cxn ang="T64">
                <a:pos x="T40" y="T41"/>
              </a:cxn>
              <a:cxn ang="T65">
                <a:pos x="T42" y="T43"/>
              </a:cxn>
            </a:cxnLst>
            <a:rect l="0" t="0" r="r" b="b"/>
            <a:pathLst>
              <a:path w="55" h="55">
                <a:moveTo>
                  <a:pt x="27" y="55"/>
                </a:moveTo>
                <a:cubicBezTo>
                  <a:pt x="12" y="55"/>
                  <a:pt x="0" y="42"/>
                  <a:pt x="0" y="27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5" y="12"/>
                  <a:pt x="55" y="27"/>
                </a:cubicBezTo>
                <a:cubicBezTo>
                  <a:pt x="55" y="42"/>
                  <a:pt x="42" y="55"/>
                  <a:pt x="27" y="55"/>
                </a:cubicBezTo>
                <a:close/>
                <a:moveTo>
                  <a:pt x="45" y="20"/>
                </a:moveTo>
                <a:cubicBezTo>
                  <a:pt x="42" y="17"/>
                  <a:pt x="42" y="17"/>
                  <a:pt x="42" y="17"/>
                </a:cubicBezTo>
                <a:cubicBezTo>
                  <a:pt x="41" y="16"/>
                  <a:pt x="41" y="16"/>
                  <a:pt x="40" y="16"/>
                </a:cubicBezTo>
                <a:cubicBezTo>
                  <a:pt x="39" y="16"/>
                  <a:pt x="39" y="16"/>
                  <a:pt x="38" y="17"/>
                </a:cubicBezTo>
                <a:cubicBezTo>
                  <a:pt x="24" y="31"/>
                  <a:pt x="24" y="31"/>
                  <a:pt x="24" y="31"/>
                </a:cubicBezTo>
                <a:cubicBezTo>
                  <a:pt x="16" y="23"/>
                  <a:pt x="16" y="23"/>
                  <a:pt x="16" y="23"/>
                </a:cubicBezTo>
                <a:cubicBezTo>
                  <a:pt x="15" y="23"/>
                  <a:pt x="15" y="22"/>
                  <a:pt x="14" y="22"/>
                </a:cubicBezTo>
                <a:cubicBezTo>
                  <a:pt x="14" y="22"/>
                  <a:pt x="13" y="23"/>
                  <a:pt x="13" y="23"/>
                </a:cubicBezTo>
                <a:cubicBezTo>
                  <a:pt x="9" y="26"/>
                  <a:pt x="9" y="26"/>
                  <a:pt x="9" y="26"/>
                </a:cubicBezTo>
                <a:cubicBezTo>
                  <a:pt x="9" y="27"/>
                  <a:pt x="9" y="27"/>
                  <a:pt x="9" y="28"/>
                </a:cubicBezTo>
                <a:cubicBezTo>
                  <a:pt x="9" y="29"/>
                  <a:pt x="9" y="29"/>
                  <a:pt x="9" y="30"/>
                </a:cubicBezTo>
                <a:cubicBezTo>
                  <a:pt x="22" y="43"/>
                  <a:pt x="22" y="43"/>
                  <a:pt x="22" y="43"/>
                </a:cubicBezTo>
                <a:cubicBezTo>
                  <a:pt x="23" y="43"/>
                  <a:pt x="23" y="43"/>
                  <a:pt x="24" y="43"/>
                </a:cubicBezTo>
                <a:cubicBezTo>
                  <a:pt x="25" y="43"/>
                  <a:pt x="25" y="43"/>
                  <a:pt x="26" y="43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23"/>
                  <a:pt x="46" y="22"/>
                  <a:pt x="46" y="22"/>
                </a:cubicBezTo>
                <a:cubicBezTo>
                  <a:pt x="46" y="21"/>
                  <a:pt x="45" y="20"/>
                  <a:pt x="45" y="2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60838" tIns="30419" rIns="60838" bIns="30419"/>
          <a:lstStyle/>
          <a:p>
            <a:endParaRPr lang="zh-CN" altLang="en-US" sz="168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9229" name="稻壳儿小白白(http://dwz.cn/Wu2UP)"/>
          <p:cNvSpPr txBox="1">
            <a:spLocks noChangeArrowheads="1"/>
          </p:cNvSpPr>
          <p:nvPr/>
        </p:nvSpPr>
        <p:spPr bwMode="auto">
          <a:xfrm>
            <a:off x="3221753" y="2562249"/>
            <a:ext cx="1388389" cy="5162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9pPr>
          </a:lstStyle>
          <a:p>
            <a:pPr algn="l" eaLnBrk="1" hangingPunct="1">
              <a:spcBef>
                <a:spcPct val="20000"/>
              </a:spcBef>
            </a:pPr>
            <a:r>
              <a:rPr lang="zh-CN" altLang="en-US" sz="168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sym typeface="Arial" panose="020B0604020202090204" pitchFamily="34" charset="0"/>
              </a:rPr>
              <a:t>根据任务选择预训练模型</a:t>
            </a:r>
            <a:r>
              <a:rPr lang="zh-CN" altLang="en-US" sz="168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sym typeface="FZLanTingHeiS-R-GB" panose="02000500000000000000" charset="-122"/>
              </a:rPr>
              <a:t>⭐</a:t>
            </a:r>
            <a:endParaRPr lang="zh-CN" altLang="en-US" sz="168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  <a:sym typeface="FZLanTingHeiS-R-GB" panose="02000500000000000000" charset="-122"/>
            </a:endParaRPr>
          </a:p>
        </p:txBody>
      </p:sp>
      <p:sp>
        <p:nvSpPr>
          <p:cNvPr id="9231" name="稻壳儿小白白(http://dwz.cn/Wu2UP)"/>
          <p:cNvSpPr txBox="1">
            <a:spLocks noChangeArrowheads="1"/>
          </p:cNvSpPr>
          <p:nvPr/>
        </p:nvSpPr>
        <p:spPr bwMode="auto">
          <a:xfrm>
            <a:off x="6741459" y="3037850"/>
            <a:ext cx="1518878" cy="5162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9pPr>
          </a:lstStyle>
          <a:p>
            <a:pPr algn="l" eaLnBrk="1" hangingPunct="1">
              <a:spcBef>
                <a:spcPct val="20000"/>
              </a:spcBef>
            </a:pPr>
            <a:r>
              <a:rPr lang="zh-CN" altLang="en-US" sz="168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sym typeface="FZLanTingHeiS-R-GB" panose="02000500000000000000" charset="-122"/>
              </a:rPr>
              <a:t>根据任务和模型构造输入</a:t>
            </a:r>
            <a:endParaRPr lang="zh-CN" altLang="en-US" sz="168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  <a:sym typeface="FZLanTingHeiS-R-GB" panose="02000500000000000000" charset="-122"/>
            </a:endParaRPr>
          </a:p>
        </p:txBody>
      </p:sp>
      <p:sp>
        <p:nvSpPr>
          <p:cNvPr id="9233" name="稻壳儿小白白(http://dwz.cn/Wu2UP)"/>
          <p:cNvSpPr txBox="1">
            <a:spLocks noChangeArrowheads="1"/>
          </p:cNvSpPr>
          <p:nvPr/>
        </p:nvSpPr>
        <p:spPr bwMode="auto">
          <a:xfrm>
            <a:off x="3004271" y="4067475"/>
            <a:ext cx="1143921" cy="5162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9pPr>
          </a:lstStyle>
          <a:p>
            <a:pPr algn="r" eaLnBrk="1" hangingPunct="1">
              <a:spcBef>
                <a:spcPct val="20000"/>
              </a:spcBef>
            </a:pPr>
            <a:r>
              <a:rPr lang="zh-CN" altLang="en-US" sz="168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sym typeface="FZLanTingHeiS-R-GB" panose="02000500000000000000" charset="-122"/>
              </a:rPr>
              <a:t>选择合适的优化函数⭐</a:t>
            </a:r>
            <a:endParaRPr lang="zh-CN" altLang="en-US" sz="1680" b="1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  <a:sym typeface="FZLanTingHeiS-R-GB" panose="02000500000000000000" charset="-122"/>
            </a:endParaRPr>
          </a:p>
        </p:txBody>
      </p:sp>
      <p:sp>
        <p:nvSpPr>
          <p:cNvPr id="9235" name="稻壳儿小白白(http://dwz.cn/Wu2UP)"/>
          <p:cNvSpPr txBox="1">
            <a:spLocks noChangeArrowheads="1"/>
          </p:cNvSpPr>
          <p:nvPr/>
        </p:nvSpPr>
        <p:spPr bwMode="auto">
          <a:xfrm>
            <a:off x="5526421" y="4744366"/>
            <a:ext cx="1453475" cy="2578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zh-CN" altLang="en-US" sz="168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sym typeface="FZLanTingHeiS-R-GB" panose="02000500000000000000" charset="-122"/>
              </a:rPr>
              <a:t>微调模型⭐</a:t>
            </a:r>
            <a:endParaRPr lang="zh-CN" altLang="en-US" sz="1680" b="1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  <a:sym typeface="FZLanTingHeiS-R-GB" panose="02000500000000000000" charset="-122"/>
            </a:endParaRPr>
          </a:p>
        </p:txBody>
      </p:sp>
      <p:sp>
        <p:nvSpPr>
          <p:cNvPr id="9237" name="稻壳儿小白白(http://dwz.cn/Wu2UP)"/>
          <p:cNvSpPr txBox="1">
            <a:spLocks noChangeArrowheads="1"/>
          </p:cNvSpPr>
          <p:nvPr/>
        </p:nvSpPr>
        <p:spPr bwMode="auto">
          <a:xfrm>
            <a:off x="9959975" y="3154680"/>
            <a:ext cx="1561465" cy="2578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zh-CN" altLang="en-US" sz="168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FZLanTingHeiS-R-GB" panose="02000500000000000000" charset="-122"/>
              </a:rPr>
              <a:t>使用模型推理⭐️</a:t>
            </a:r>
            <a:endParaRPr lang="zh-CN" altLang="en-US" sz="168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FZLanTingHeiS-R-GB" panose="02000500000000000000" charset="-122"/>
            </a:endParaRPr>
          </a:p>
        </p:txBody>
      </p:sp>
      <p:sp>
        <p:nvSpPr>
          <p:cNvPr id="162" name="一级标题方正兰亭中黑简体"/>
          <p:cNvSpPr txBox="1"/>
          <p:nvPr/>
        </p:nvSpPr>
        <p:spPr>
          <a:xfrm>
            <a:off x="639789" y="455369"/>
            <a:ext cx="6272530" cy="588010"/>
          </a:xfrm>
          <a:prstGeom prst="rect">
            <a:avLst/>
          </a:prstGeom>
          <a:ln w="25400">
            <a:miter lim="400000"/>
          </a:ln>
        </p:spPr>
        <p:txBody>
          <a:bodyPr wrap="none" lIns="25398" tIns="25398" rIns="25398" bIns="25398" anchor="ctr">
            <a:spAutoFit/>
          </a:bodyPr>
          <a:lstStyle>
            <a:lvl1pPr defTabSz="825500">
              <a:defRPr sz="7000">
                <a:latin typeface="FZLanTingHeiS-DB-GB" panose="02000500000000000000" charset="-122"/>
                <a:ea typeface="FZLanTingHeiS-DB-GB" panose="02000500000000000000" charset="-122"/>
                <a:cs typeface="FZLanTingHeiS-DB-GB" panose="02000500000000000000" charset="-122"/>
                <a:sym typeface="FZLanTingHeiS-DB-GB" panose="02000500000000000000" charset="-122"/>
              </a:defRPr>
            </a:lvl1pPr>
          </a:lstStyle>
          <a:p>
            <a:r>
              <a:rPr lang="zh-CN" sz="350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传统“小”模型时代的开发范式</a:t>
            </a:r>
            <a:endParaRPr lang="zh-CN" sz="350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</a:endParaRPr>
          </a:p>
        </p:txBody>
      </p:sp>
      <p:sp>
        <p:nvSpPr>
          <p:cNvPr id="163" name="二级标题方正兰亭黑简体"/>
          <p:cNvSpPr txBox="1"/>
          <p:nvPr/>
        </p:nvSpPr>
        <p:spPr>
          <a:xfrm>
            <a:off x="639789" y="1103997"/>
            <a:ext cx="9066530" cy="395605"/>
          </a:xfrm>
          <a:prstGeom prst="rect">
            <a:avLst/>
          </a:prstGeom>
          <a:ln w="25400">
            <a:miter lim="400000"/>
          </a:ln>
        </p:spPr>
        <p:txBody>
          <a:bodyPr wrap="none" lIns="25398" tIns="25398" rIns="25398" bIns="25398" anchor="ctr">
            <a:spAutoFit/>
          </a:bodyPr>
          <a:lstStyle>
            <a:lvl1pPr defTabSz="825500">
              <a:defRPr sz="4500">
                <a:solidFill>
                  <a:srgbClr val="535353"/>
                </a:solidFill>
              </a:defRPr>
            </a:lvl1pPr>
          </a:lstStyle>
          <a:p>
            <a:pPr algn="l"/>
            <a:r>
              <a:rPr lang="zh-CN" altLang="en-US" sz="225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+mn-ea"/>
              </a:rPr>
              <a:t>准备数据</a:t>
            </a:r>
            <a:r>
              <a:rPr lang="en-US" altLang="zh-CN" sz="225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+mn-ea"/>
              </a:rPr>
              <a:t>-</a:t>
            </a:r>
            <a:r>
              <a:rPr lang="zh-CN" altLang="en-US" sz="225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+mn-ea"/>
              </a:rPr>
              <a:t>配置模型</a:t>
            </a:r>
            <a:r>
              <a:rPr lang="en-US" altLang="zh-CN" sz="225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+mn-ea"/>
              </a:rPr>
              <a:t>-</a:t>
            </a:r>
            <a:r>
              <a:rPr lang="zh-CN" altLang="en-US" sz="225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+mn-ea"/>
              </a:rPr>
              <a:t>模型训练（输入、损失、训练）</a:t>
            </a:r>
            <a:r>
              <a:rPr lang="en-US" altLang="zh-CN" sz="225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+mn-ea"/>
              </a:rPr>
              <a:t>-</a:t>
            </a:r>
            <a:r>
              <a:rPr lang="zh-CN" altLang="en-US" sz="225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+mn-ea"/>
              </a:rPr>
              <a:t>模型评估</a:t>
            </a:r>
            <a:r>
              <a:rPr lang="en-US" altLang="zh-CN" sz="225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+mn-ea"/>
              </a:rPr>
              <a:t>-</a:t>
            </a:r>
            <a:r>
              <a:rPr lang="zh-CN" altLang="en-US" sz="225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+mn-ea"/>
              </a:rPr>
              <a:t>模型预测</a:t>
            </a:r>
            <a:endParaRPr lang="zh-CN" altLang="en-US" sz="225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+mn-ea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639914" y="5932418"/>
            <a:ext cx="2326258" cy="306705"/>
          </a:xfrm>
          <a:prstGeom prst="rect">
            <a:avLst/>
          </a:prstGeom>
          <a:noFill/>
          <a:ln w="254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8" tIns="45718" rIns="45718" bIns="45718" numCol="1" spcCol="38100" rtlCol="0" anchor="t" forceAA="0">
            <a:spAutoFit/>
          </a:bodyPr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1405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FZLanTingHeiS-R-GB" panose="02000500000000000000" charset="-122"/>
              </a:rPr>
              <a:t>⭐ 需要</a:t>
            </a:r>
            <a:r>
              <a:rPr kumimoji="0" lang="zh-CN" altLang="en-US" sz="1405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FZLanTingHeiS-R-GB" panose="02000500000000000000" charset="-122"/>
              </a:rPr>
              <a:t>算法背景知识</a:t>
            </a:r>
            <a:endParaRPr kumimoji="0" lang="zh-CN" altLang="en-US" sz="1405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FZLanTingHeiS-R-GB" panose="02000500000000000000" charset="-122"/>
            </a:endParaRPr>
          </a:p>
        </p:txBody>
      </p:sp>
      <p:pic>
        <p:nvPicPr>
          <p:cNvPr id="3" name="稻壳儿小白白(http://dwz.cn/Wu2UP)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914" y="2502878"/>
            <a:ext cx="898183" cy="13321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稻壳儿小白白(http://dwz.cn/Wu2UP)"/>
          <p:cNvSpPr>
            <a:spLocks noEditPoints="1"/>
          </p:cNvSpPr>
          <p:nvPr/>
        </p:nvSpPr>
        <p:spPr bwMode="auto">
          <a:xfrm>
            <a:off x="922799" y="2634002"/>
            <a:ext cx="386386" cy="272090"/>
          </a:xfrm>
          <a:custGeom>
            <a:avLst/>
            <a:gdLst>
              <a:gd name="T0" fmla="*/ 1572641301 w 158"/>
              <a:gd name="T1" fmla="*/ 1179517836 h 119"/>
              <a:gd name="T2" fmla="*/ 0 w 158"/>
              <a:gd name="T3" fmla="*/ 1179517836 h 119"/>
              <a:gd name="T4" fmla="*/ 0 w 158"/>
              <a:gd name="T5" fmla="*/ 0 h 119"/>
              <a:gd name="T6" fmla="*/ 89580374 w 158"/>
              <a:gd name="T7" fmla="*/ 0 h 119"/>
              <a:gd name="T8" fmla="*/ 89580374 w 158"/>
              <a:gd name="T9" fmla="*/ 1070485241 h 119"/>
              <a:gd name="T10" fmla="*/ 1572641301 w 158"/>
              <a:gd name="T11" fmla="*/ 1070485241 h 119"/>
              <a:gd name="T12" fmla="*/ 1572641301 w 158"/>
              <a:gd name="T13" fmla="*/ 1179517836 h 119"/>
              <a:gd name="T14" fmla="*/ 497670499 w 158"/>
              <a:gd name="T15" fmla="*/ 981280761 h 119"/>
              <a:gd name="T16" fmla="*/ 288648574 w 158"/>
              <a:gd name="T17" fmla="*/ 981280761 h 119"/>
              <a:gd name="T18" fmla="*/ 288648574 w 158"/>
              <a:gd name="T19" fmla="*/ 594714373 h 119"/>
              <a:gd name="T20" fmla="*/ 497670499 w 158"/>
              <a:gd name="T21" fmla="*/ 594714373 h 119"/>
              <a:gd name="T22" fmla="*/ 497670499 w 158"/>
              <a:gd name="T23" fmla="*/ 981280761 h 119"/>
              <a:gd name="T24" fmla="*/ 776368503 w 158"/>
              <a:gd name="T25" fmla="*/ 981280761 h 119"/>
              <a:gd name="T26" fmla="*/ 587250874 w 158"/>
              <a:gd name="T27" fmla="*/ 981280761 h 119"/>
              <a:gd name="T28" fmla="*/ 587250874 w 158"/>
              <a:gd name="T29" fmla="*/ 188326166 h 119"/>
              <a:gd name="T30" fmla="*/ 776368503 w 158"/>
              <a:gd name="T31" fmla="*/ 188326166 h 119"/>
              <a:gd name="T32" fmla="*/ 776368503 w 158"/>
              <a:gd name="T33" fmla="*/ 981280761 h 119"/>
              <a:gd name="T34" fmla="*/ 1084924528 w 158"/>
              <a:gd name="T35" fmla="*/ 981280761 h 119"/>
              <a:gd name="T36" fmla="*/ 885856328 w 158"/>
              <a:gd name="T37" fmla="*/ 981280761 h 119"/>
              <a:gd name="T38" fmla="*/ 885856328 w 158"/>
              <a:gd name="T39" fmla="*/ 386563240 h 119"/>
              <a:gd name="T40" fmla="*/ 1084924528 w 158"/>
              <a:gd name="T41" fmla="*/ 386563240 h 119"/>
              <a:gd name="T42" fmla="*/ 1084924528 w 158"/>
              <a:gd name="T43" fmla="*/ 981280761 h 119"/>
              <a:gd name="T44" fmla="*/ 1383526827 w 158"/>
              <a:gd name="T45" fmla="*/ 981280761 h 119"/>
              <a:gd name="T46" fmla="*/ 1184458628 w 158"/>
              <a:gd name="T47" fmla="*/ 981280761 h 119"/>
              <a:gd name="T48" fmla="*/ 1184458628 w 158"/>
              <a:gd name="T49" fmla="*/ 109032595 h 119"/>
              <a:gd name="T50" fmla="*/ 1383526827 w 158"/>
              <a:gd name="T51" fmla="*/ 109032595 h 119"/>
              <a:gd name="T52" fmla="*/ 1383526827 w 158"/>
              <a:gd name="T53" fmla="*/ 981280761 h 119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</a:gdLst>
            <a:ahLst/>
            <a:cxnLst>
              <a:cxn ang="T54">
                <a:pos x="T0" y="T1"/>
              </a:cxn>
              <a:cxn ang="T55">
                <a:pos x="T2" y="T3"/>
              </a:cxn>
              <a:cxn ang="T56">
                <a:pos x="T4" y="T5"/>
              </a:cxn>
              <a:cxn ang="T57">
                <a:pos x="T6" y="T7"/>
              </a:cxn>
              <a:cxn ang="T58">
                <a:pos x="T8" y="T9"/>
              </a:cxn>
              <a:cxn ang="T59">
                <a:pos x="T10" y="T11"/>
              </a:cxn>
              <a:cxn ang="T60">
                <a:pos x="T12" y="T13"/>
              </a:cxn>
              <a:cxn ang="T61">
                <a:pos x="T14" y="T15"/>
              </a:cxn>
              <a:cxn ang="T62">
                <a:pos x="T16" y="T17"/>
              </a:cxn>
              <a:cxn ang="T63">
                <a:pos x="T18" y="T19"/>
              </a:cxn>
              <a:cxn ang="T64">
                <a:pos x="T20" y="T21"/>
              </a:cxn>
              <a:cxn ang="T65">
                <a:pos x="T22" y="T23"/>
              </a:cxn>
              <a:cxn ang="T66">
                <a:pos x="T24" y="T25"/>
              </a:cxn>
              <a:cxn ang="T67">
                <a:pos x="T26" y="T27"/>
              </a:cxn>
              <a:cxn ang="T68">
                <a:pos x="T28" y="T29"/>
              </a:cxn>
              <a:cxn ang="T69">
                <a:pos x="T30" y="T31"/>
              </a:cxn>
              <a:cxn ang="T70">
                <a:pos x="T32" y="T33"/>
              </a:cxn>
              <a:cxn ang="T71">
                <a:pos x="T34" y="T35"/>
              </a:cxn>
              <a:cxn ang="T72">
                <a:pos x="T36" y="T37"/>
              </a:cxn>
              <a:cxn ang="T73">
                <a:pos x="T38" y="T39"/>
              </a:cxn>
              <a:cxn ang="T74">
                <a:pos x="T40" y="T41"/>
              </a:cxn>
              <a:cxn ang="T75">
                <a:pos x="T42" y="T43"/>
              </a:cxn>
              <a:cxn ang="T76">
                <a:pos x="T44" y="T45"/>
              </a:cxn>
              <a:cxn ang="T77">
                <a:pos x="T46" y="T47"/>
              </a:cxn>
              <a:cxn ang="T78">
                <a:pos x="T48" y="T49"/>
              </a:cxn>
              <a:cxn ang="T79">
                <a:pos x="T50" y="T51"/>
              </a:cxn>
              <a:cxn ang="T80">
                <a:pos x="T52" y="T53"/>
              </a:cxn>
            </a:cxnLst>
            <a:rect l="0" t="0" r="r" b="b"/>
            <a:pathLst>
              <a:path w="158" h="119">
                <a:moveTo>
                  <a:pt x="158" y="119"/>
                </a:moveTo>
                <a:lnTo>
                  <a:pt x="0" y="119"/>
                </a:lnTo>
                <a:lnTo>
                  <a:pt x="0" y="0"/>
                </a:lnTo>
                <a:lnTo>
                  <a:pt x="9" y="0"/>
                </a:lnTo>
                <a:lnTo>
                  <a:pt x="9" y="108"/>
                </a:lnTo>
                <a:lnTo>
                  <a:pt x="158" y="108"/>
                </a:lnTo>
                <a:lnTo>
                  <a:pt x="158" y="119"/>
                </a:lnTo>
                <a:close/>
                <a:moveTo>
                  <a:pt x="50" y="99"/>
                </a:moveTo>
                <a:lnTo>
                  <a:pt x="29" y="99"/>
                </a:lnTo>
                <a:lnTo>
                  <a:pt x="29" y="60"/>
                </a:lnTo>
                <a:lnTo>
                  <a:pt x="50" y="60"/>
                </a:lnTo>
                <a:lnTo>
                  <a:pt x="50" y="99"/>
                </a:lnTo>
                <a:close/>
                <a:moveTo>
                  <a:pt x="78" y="99"/>
                </a:moveTo>
                <a:lnTo>
                  <a:pt x="59" y="99"/>
                </a:lnTo>
                <a:lnTo>
                  <a:pt x="59" y="19"/>
                </a:lnTo>
                <a:lnTo>
                  <a:pt x="78" y="19"/>
                </a:lnTo>
                <a:lnTo>
                  <a:pt x="78" y="99"/>
                </a:lnTo>
                <a:close/>
                <a:moveTo>
                  <a:pt x="109" y="99"/>
                </a:moveTo>
                <a:lnTo>
                  <a:pt x="89" y="99"/>
                </a:lnTo>
                <a:lnTo>
                  <a:pt x="89" y="39"/>
                </a:lnTo>
                <a:lnTo>
                  <a:pt x="109" y="39"/>
                </a:lnTo>
                <a:lnTo>
                  <a:pt x="109" y="99"/>
                </a:lnTo>
                <a:close/>
                <a:moveTo>
                  <a:pt x="139" y="99"/>
                </a:moveTo>
                <a:lnTo>
                  <a:pt x="119" y="99"/>
                </a:lnTo>
                <a:lnTo>
                  <a:pt x="119" y="11"/>
                </a:lnTo>
                <a:lnTo>
                  <a:pt x="139" y="11"/>
                </a:lnTo>
                <a:lnTo>
                  <a:pt x="139" y="9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60838" tIns="30419" rIns="60838" bIns="30419"/>
          <a:lstStyle/>
          <a:p>
            <a:endParaRPr lang="zh-CN" altLang="en-US" sz="168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5" name="稻壳儿小白白(http://dwz.cn/Wu2UP)"/>
          <p:cNvSpPr txBox="1">
            <a:spLocks noChangeArrowheads="1"/>
          </p:cNvSpPr>
          <p:nvPr/>
        </p:nvSpPr>
        <p:spPr bwMode="auto">
          <a:xfrm>
            <a:off x="922799" y="3557586"/>
            <a:ext cx="1143921" cy="2578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9pPr>
          </a:lstStyle>
          <a:p>
            <a:pPr algn="r" eaLnBrk="1" hangingPunct="1">
              <a:spcBef>
                <a:spcPct val="20000"/>
              </a:spcBef>
            </a:pPr>
            <a:r>
              <a:rPr lang="zh-CN" altLang="en-US" sz="168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sym typeface="FZLanTingHeiS-R-GB" panose="02000500000000000000" charset="-122"/>
              </a:rPr>
              <a:t>准备数据</a:t>
            </a:r>
            <a:endParaRPr lang="zh-CN" altLang="en-US" sz="168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  <a:sym typeface="FZLanTingHeiS-R-GB" panose="02000500000000000000" charset="-122"/>
            </a:endParaRPr>
          </a:p>
        </p:txBody>
      </p:sp>
      <p:pic>
        <p:nvPicPr>
          <p:cNvPr id="6" name="稻壳儿小白白(http://dwz.cn/Wu2UP)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8675" y="4654198"/>
            <a:ext cx="860084" cy="12782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稻壳儿小白白(http://dwz.cn/Wu2UP)"/>
          <p:cNvSpPr>
            <a:spLocks noEditPoints="1"/>
          </p:cNvSpPr>
          <p:nvPr/>
        </p:nvSpPr>
        <p:spPr bwMode="auto">
          <a:xfrm>
            <a:off x="7806008" y="4767226"/>
            <a:ext cx="324794" cy="298442"/>
          </a:xfrm>
          <a:custGeom>
            <a:avLst/>
            <a:gdLst>
              <a:gd name="T0" fmla="*/ 2147483647 w 64"/>
              <a:gd name="T1" fmla="*/ 2147483647 h 63"/>
              <a:gd name="T2" fmla="*/ 2147483647 w 64"/>
              <a:gd name="T3" fmla="*/ 2147483647 h 63"/>
              <a:gd name="T4" fmla="*/ 1801042959 w 64"/>
              <a:gd name="T5" fmla="*/ 2044504754 h 63"/>
              <a:gd name="T6" fmla="*/ 1157816138 w 64"/>
              <a:gd name="T7" fmla="*/ 2147483647 h 63"/>
              <a:gd name="T8" fmla="*/ 0 w 64"/>
              <a:gd name="T9" fmla="*/ 1107438172 h 63"/>
              <a:gd name="T10" fmla="*/ 1157816138 w 64"/>
              <a:gd name="T11" fmla="*/ 0 h 63"/>
              <a:gd name="T12" fmla="*/ 2147483647 w 64"/>
              <a:gd name="T13" fmla="*/ 1107438172 h 63"/>
              <a:gd name="T14" fmla="*/ 2101216786 w 64"/>
              <a:gd name="T15" fmla="*/ 1746346315 h 63"/>
              <a:gd name="T16" fmla="*/ 2147483647 w 64"/>
              <a:gd name="T17" fmla="*/ 2147483647 h 63"/>
              <a:gd name="T18" fmla="*/ 2147483647 w 64"/>
              <a:gd name="T19" fmla="*/ 2147483647 h 63"/>
              <a:gd name="T20" fmla="*/ 2147483647 w 64"/>
              <a:gd name="T21" fmla="*/ 2147483647 h 63"/>
              <a:gd name="T22" fmla="*/ 1157816138 w 64"/>
              <a:gd name="T23" fmla="*/ 383347497 h 63"/>
              <a:gd name="T24" fmla="*/ 428817881 w 64"/>
              <a:gd name="T25" fmla="*/ 1107438172 h 63"/>
              <a:gd name="T26" fmla="*/ 1157816138 w 64"/>
              <a:gd name="T27" fmla="*/ 1831535373 h 63"/>
              <a:gd name="T28" fmla="*/ 1886807845 w 64"/>
              <a:gd name="T29" fmla="*/ 1107438172 h 63"/>
              <a:gd name="T30" fmla="*/ 1157816138 w 64"/>
              <a:gd name="T31" fmla="*/ 383347497 h 63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64" h="63">
                <a:moveTo>
                  <a:pt x="59" y="63"/>
                </a:moveTo>
                <a:cubicBezTo>
                  <a:pt x="57" y="63"/>
                  <a:pt x="56" y="62"/>
                  <a:pt x="55" y="61"/>
                </a:cubicBezTo>
                <a:cubicBezTo>
                  <a:pt x="42" y="48"/>
                  <a:pt x="42" y="48"/>
                  <a:pt x="42" y="48"/>
                </a:cubicBezTo>
                <a:cubicBezTo>
                  <a:pt x="38" y="51"/>
                  <a:pt x="33" y="53"/>
                  <a:pt x="27" y="53"/>
                </a:cubicBezTo>
                <a:cubicBezTo>
                  <a:pt x="12" y="53"/>
                  <a:pt x="0" y="41"/>
                  <a:pt x="0" y="26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4" y="12"/>
                  <a:pt x="54" y="26"/>
                </a:cubicBezTo>
                <a:cubicBezTo>
                  <a:pt x="54" y="32"/>
                  <a:pt x="52" y="37"/>
                  <a:pt x="49" y="41"/>
                </a:cubicBezTo>
                <a:cubicBezTo>
                  <a:pt x="62" y="54"/>
                  <a:pt x="62" y="54"/>
                  <a:pt x="62" y="54"/>
                </a:cubicBezTo>
                <a:cubicBezTo>
                  <a:pt x="63" y="55"/>
                  <a:pt x="64" y="57"/>
                  <a:pt x="64" y="58"/>
                </a:cubicBezTo>
                <a:cubicBezTo>
                  <a:pt x="64" y="61"/>
                  <a:pt x="61" y="63"/>
                  <a:pt x="59" y="63"/>
                </a:cubicBezTo>
                <a:close/>
                <a:moveTo>
                  <a:pt x="27" y="9"/>
                </a:moveTo>
                <a:cubicBezTo>
                  <a:pt x="18" y="9"/>
                  <a:pt x="10" y="17"/>
                  <a:pt x="10" y="26"/>
                </a:cubicBezTo>
                <a:cubicBezTo>
                  <a:pt x="10" y="36"/>
                  <a:pt x="18" y="43"/>
                  <a:pt x="27" y="43"/>
                </a:cubicBezTo>
                <a:cubicBezTo>
                  <a:pt x="37" y="43"/>
                  <a:pt x="44" y="36"/>
                  <a:pt x="44" y="26"/>
                </a:cubicBezTo>
                <a:cubicBezTo>
                  <a:pt x="44" y="17"/>
                  <a:pt x="37" y="9"/>
                  <a:pt x="27" y="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60838" tIns="30419" rIns="60838" bIns="30419"/>
          <a:lstStyle/>
          <a:p>
            <a:endParaRPr lang="zh-CN" altLang="en-US" sz="168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8" name="稻壳儿小白白(http://dwz.cn/Wu2UP)"/>
          <p:cNvSpPr txBox="1">
            <a:spLocks noChangeArrowheads="1"/>
          </p:cNvSpPr>
          <p:nvPr/>
        </p:nvSpPr>
        <p:spPr bwMode="auto">
          <a:xfrm>
            <a:off x="7806012" y="5674301"/>
            <a:ext cx="1098837" cy="2578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9pPr>
          </a:lstStyle>
          <a:p>
            <a:pPr algn="l" eaLnBrk="1" hangingPunct="1">
              <a:spcBef>
                <a:spcPct val="20000"/>
              </a:spcBef>
            </a:pPr>
            <a:r>
              <a:rPr lang="zh-CN" altLang="en-US" sz="168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sym typeface="FZLanTingHeiS-R-GB" panose="02000500000000000000" charset="-122"/>
              </a:rPr>
              <a:t>模型评估</a:t>
            </a:r>
            <a:endParaRPr lang="zh-CN" altLang="en-US" sz="168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  <a:sym typeface="FZLanTingHeiS-R-GB" panose="02000500000000000000" charset="-122"/>
            </a:endParaRPr>
          </a:p>
        </p:txBody>
      </p:sp>
      <p:grpSp>
        <p:nvGrpSpPr>
          <p:cNvPr id="9" name="组合 3"/>
          <p:cNvGrpSpPr/>
          <p:nvPr/>
        </p:nvGrpSpPr>
        <p:grpSpPr>
          <a:xfrm>
            <a:off x="9226745" y="264590"/>
            <a:ext cx="2599565" cy="338121"/>
            <a:chOff x="2895762" y="53069"/>
            <a:chExt cx="6563861" cy="853752"/>
          </a:xfrm>
        </p:grpSpPr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6"/>
            <a:srcRect l="5241" t="4897" r="5241" b="4897"/>
            <a:stretch>
              <a:fillRect/>
            </a:stretch>
          </p:blipFill>
          <p:spPr>
            <a:xfrm>
              <a:off x="2895762" y="53069"/>
              <a:ext cx="853751" cy="853752"/>
            </a:xfrm>
            <a:custGeom>
              <a:avLst/>
              <a:gdLst>
                <a:gd name="connsiteX0" fmla="*/ 853751 w 1707502"/>
                <a:gd name="connsiteY0" fmla="*/ 0 h 1707502"/>
                <a:gd name="connsiteX1" fmla="*/ 1707502 w 1707502"/>
                <a:gd name="connsiteY1" fmla="*/ 853751 h 1707502"/>
                <a:gd name="connsiteX2" fmla="*/ 853751 w 1707502"/>
                <a:gd name="connsiteY2" fmla="*/ 1707502 h 1707502"/>
                <a:gd name="connsiteX3" fmla="*/ 0 w 1707502"/>
                <a:gd name="connsiteY3" fmla="*/ 853751 h 1707502"/>
                <a:gd name="connsiteX4" fmla="*/ 853751 w 1707502"/>
                <a:gd name="connsiteY4" fmla="*/ 0 h 1707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7502" h="1707502">
                  <a:moveTo>
                    <a:pt x="853751" y="0"/>
                  </a:moveTo>
                  <a:cubicBezTo>
                    <a:pt x="1325265" y="0"/>
                    <a:pt x="1707502" y="382237"/>
                    <a:pt x="1707502" y="853751"/>
                  </a:cubicBezTo>
                  <a:cubicBezTo>
                    <a:pt x="1707502" y="1325265"/>
                    <a:pt x="1325265" y="1707502"/>
                    <a:pt x="853751" y="1707502"/>
                  </a:cubicBezTo>
                  <a:cubicBezTo>
                    <a:pt x="382237" y="1707502"/>
                    <a:pt x="0" y="1325265"/>
                    <a:pt x="0" y="853751"/>
                  </a:cubicBezTo>
                  <a:cubicBezTo>
                    <a:pt x="0" y="382237"/>
                    <a:pt x="382237" y="0"/>
                    <a:pt x="853751" y="0"/>
                  </a:cubicBezTo>
                  <a:close/>
                </a:path>
              </a:pathLst>
            </a:custGeom>
          </p:spPr>
        </p:pic>
        <p:pic>
          <p:nvPicPr>
            <p:cNvPr id="10" name="图片 1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977821" y="60444"/>
              <a:ext cx="5481802" cy="813705"/>
            </a:xfrm>
            <a:prstGeom prst="rect">
              <a:avLst/>
            </a:prstGeom>
          </p:spPr>
        </p:pic>
      </p:grp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文本框 11"/>
          <p:cNvSpPr txBox="1"/>
          <p:nvPr/>
        </p:nvSpPr>
        <p:spPr>
          <a:xfrm>
            <a:off x="1187904" y="2382232"/>
            <a:ext cx="9219627" cy="1087120"/>
          </a:xfrm>
          <a:prstGeom prst="rect">
            <a:avLst/>
          </a:prstGeom>
          <a:ln w="25400">
            <a:miter lim="400000"/>
          </a:ln>
        </p:spPr>
        <p:txBody>
          <a:bodyPr wrap="square" tIns="45718" bIns="45718">
            <a:spAutoFit/>
          </a:bodyPr>
          <a:lstStyle>
            <a:lvl1pPr algn="ctr">
              <a:defRPr sz="13000">
                <a:solidFill>
                  <a:srgbClr val="FFFFFF"/>
                </a:solidFill>
                <a:latin typeface="FZLanTingHeiS-DB-GB" panose="02000500000000000000" charset="-122"/>
                <a:ea typeface="FZLanTingHeiS-DB-GB" panose="02000500000000000000" charset="-122"/>
                <a:cs typeface="FZLanTingHeiS-DB-GB" panose="02000500000000000000" charset="-122"/>
                <a:sym typeface="FZLanTingHeiS-DB-GB" panose="02000500000000000000" charset="-122"/>
              </a:defRPr>
            </a:lvl1pPr>
          </a:lstStyle>
          <a:p>
            <a:r>
              <a:rPr lang="en-US" sz="6475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+mn-ea"/>
              </a:rPr>
              <a:t>LLM</a:t>
            </a:r>
            <a:r>
              <a:rPr lang="zh-CN" altLang="en-US" sz="6475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+mn-ea"/>
              </a:rPr>
              <a:t>时代应用开发范式</a:t>
            </a:r>
            <a:endParaRPr lang="zh-CN" altLang="en-US" sz="6475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+mn-ea"/>
            </a:endParaRPr>
          </a:p>
        </p:txBody>
      </p:sp>
      <p:sp>
        <p:nvSpPr>
          <p:cNvPr id="114" name="此处可为PPT标题页面"/>
          <p:cNvSpPr txBox="1"/>
          <p:nvPr/>
        </p:nvSpPr>
        <p:spPr>
          <a:xfrm>
            <a:off x="3270960" y="3764371"/>
            <a:ext cx="5716905" cy="356870"/>
          </a:xfrm>
          <a:prstGeom prst="rect">
            <a:avLst/>
          </a:prstGeom>
          <a:ln w="25400">
            <a:miter lim="400000"/>
          </a:ln>
        </p:spPr>
        <p:txBody>
          <a:bodyPr wrap="none" lIns="25398" tIns="25398" rIns="25398" bIns="25398" anchor="ctr">
            <a:spAutoFit/>
          </a:bodyPr>
          <a:lstStyle>
            <a:lvl1pPr defTabSz="825500">
              <a:defRPr sz="4000">
                <a:solidFill>
                  <a:srgbClr val="FFFFFF"/>
                </a:solidFill>
                <a:latin typeface="FZLanTingKanHeiS-R-GB" panose="02000000000000000000" charset="-122"/>
                <a:ea typeface="FZLanTingKanHeiS-R-GB" panose="02000000000000000000" charset="-122"/>
                <a:cs typeface="FZLanTingKanHeiS-R-GB" panose="02000000000000000000" charset="-122"/>
                <a:sym typeface="FZLanTingKanHeiS-R-GB" panose="02000000000000000000" charset="-122"/>
              </a:defRPr>
            </a:lvl1pPr>
          </a:lstStyle>
          <a:p>
            <a:pPr algn="ctr"/>
            <a:r>
              <a:rPr lang="zh-CN" altLang="en-US" sz="200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一点</a:t>
            </a:r>
            <a:r>
              <a:rPr lang="en-US" altLang="zh-CN" sz="200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Prompt</a:t>
            </a:r>
            <a:r>
              <a:rPr lang="zh-CN" altLang="en-US" sz="200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技巧</a:t>
            </a:r>
            <a:r>
              <a:rPr lang="en-US" altLang="zh-CN" sz="200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+Embedding</a:t>
            </a:r>
            <a:r>
              <a:rPr lang="zh-CN" altLang="en-US" sz="200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知识库</a:t>
            </a:r>
            <a:r>
              <a:rPr lang="en-US" altLang="zh-CN" sz="200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+</a:t>
            </a:r>
            <a:r>
              <a:rPr lang="zh-CN" altLang="en-US" sz="200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需要时微调</a:t>
            </a:r>
            <a:endParaRPr lang="zh-CN" altLang="en-US" sz="200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+mn-ea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3249374" y="4412587"/>
            <a:ext cx="5183996" cy="1528445"/>
          </a:xfrm>
          <a:prstGeom prst="rect">
            <a:avLst/>
          </a:prstGeom>
          <a:noFill/>
          <a:ln w="254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8" tIns="45718" rIns="45718" bIns="45718" numCol="1" spcCol="38100" rtlCol="0" anchor="t" forceAA="0">
            <a:spAutoFit/>
          </a:bodyPr>
          <a:p>
            <a:pPr marL="285750" indent="-285750" algn="l">
              <a:lnSpc>
                <a:spcPct val="130000"/>
              </a:lnSpc>
              <a:buFont typeface="Arial" panose="020B0604020202090204" pitchFamily="34" charset="0"/>
              <a:buChar char="•"/>
            </a:pPr>
            <a:r>
              <a:rPr lang="zh-CN" altLang="en-US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+mn-ea"/>
              </a:rPr>
              <a:t>有手就行的</a:t>
            </a:r>
            <a:r>
              <a:rPr lang="en-US" altLang="zh-CN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+mn-ea"/>
              </a:rPr>
              <a:t>Prompt</a:t>
            </a:r>
            <a:r>
              <a:rPr lang="zh-CN" altLang="en-US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+mn-ea"/>
              </a:rPr>
              <a:t>工程</a:t>
            </a:r>
            <a:endParaRPr lang="zh-CN" altLang="en-US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+mn-ea"/>
            </a:endParaRPr>
          </a:p>
          <a:p>
            <a:pPr marL="285750" indent="-285750" algn="l">
              <a:lnSpc>
                <a:spcPct val="130000"/>
              </a:lnSpc>
              <a:buFont typeface="Arial" panose="020B0604020202090204" pitchFamily="34" charset="0"/>
              <a:buChar char="•"/>
            </a:pPr>
            <a:r>
              <a:rPr lang="en-US" altLang="zh-CN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+mn-ea"/>
              </a:rPr>
              <a:t>Embedding</a:t>
            </a:r>
            <a:r>
              <a:rPr lang="zh-CN" altLang="en-US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+mn-ea"/>
              </a:rPr>
              <a:t>辅助给</a:t>
            </a:r>
            <a:r>
              <a:rPr lang="en-US" altLang="zh-CN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+mn-ea"/>
              </a:rPr>
              <a:t>LLM</a:t>
            </a:r>
            <a:r>
              <a:rPr lang="zh-CN" altLang="en-US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+mn-ea"/>
              </a:rPr>
              <a:t>外接大脑</a:t>
            </a:r>
            <a:endParaRPr lang="zh-CN" altLang="en-US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+mn-ea"/>
            </a:endParaRPr>
          </a:p>
          <a:p>
            <a:pPr marL="285750" indent="-285750" algn="l">
              <a:lnSpc>
                <a:spcPct val="130000"/>
              </a:lnSpc>
              <a:buFont typeface="Arial" panose="020B0604020202090204" pitchFamily="34" charset="0"/>
              <a:buChar char="•"/>
            </a:pPr>
            <a:r>
              <a:rPr lang="en-US" altLang="zh-CN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+mn-ea"/>
              </a:rPr>
              <a:t>Agent</a:t>
            </a:r>
            <a:r>
              <a:rPr lang="zh-CN" altLang="en-US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+mn-ea"/>
              </a:rPr>
              <a:t>与插件齐飞</a:t>
            </a:r>
            <a:endParaRPr lang="zh-CN" altLang="en-US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+mn-ea"/>
            </a:endParaRPr>
          </a:p>
          <a:p>
            <a:pPr marL="285750" indent="-285750" algn="l">
              <a:lnSpc>
                <a:spcPct val="130000"/>
              </a:lnSpc>
              <a:buFont typeface="Arial" panose="020B0604020202090204" pitchFamily="34" charset="0"/>
              <a:buChar char="•"/>
            </a:pPr>
            <a:r>
              <a:rPr lang="zh-CN" altLang="en-US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+mn-ea"/>
              </a:rPr>
              <a:t>高效微调</a:t>
            </a:r>
            <a:endParaRPr kumimoji="0" lang="zh-CN" altLang="en-US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+mn-ea"/>
            </a:endParaRP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一级标题方正兰亭中黑简体"/>
          <p:cNvSpPr txBox="1"/>
          <p:nvPr/>
        </p:nvSpPr>
        <p:spPr>
          <a:xfrm>
            <a:off x="639789" y="455369"/>
            <a:ext cx="4495800" cy="588010"/>
          </a:xfrm>
          <a:prstGeom prst="rect">
            <a:avLst/>
          </a:prstGeom>
          <a:ln w="25400">
            <a:miter lim="400000"/>
          </a:ln>
        </p:spPr>
        <p:txBody>
          <a:bodyPr wrap="none" lIns="25398" tIns="25398" rIns="25398" bIns="25398" anchor="ctr">
            <a:spAutoFit/>
          </a:bodyPr>
          <a:lstStyle>
            <a:lvl1pPr defTabSz="825500">
              <a:defRPr sz="7000">
                <a:solidFill>
                  <a:srgbClr val="FFFFFF"/>
                </a:solidFill>
                <a:latin typeface="FZLanTingHeiS-DB-GB" panose="02000500000000000000" charset="-122"/>
                <a:ea typeface="FZLanTingHeiS-DB-GB" panose="02000500000000000000" charset="-122"/>
                <a:cs typeface="FZLanTingHeiS-DB-GB" panose="02000500000000000000" charset="-122"/>
                <a:sym typeface="FZLanTingHeiS-DB-GB" panose="02000500000000000000" charset="-122"/>
              </a:defRPr>
            </a:lvl1pPr>
          </a:lstStyle>
          <a:p>
            <a:r>
              <a:rPr lang="en-US" sz="350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LLM</a:t>
            </a:r>
            <a:r>
              <a:rPr lang="zh-CN" altLang="en-US" sz="350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时代应用开发范式</a:t>
            </a:r>
            <a:endParaRPr lang="zh-CN" altLang="en-US" sz="350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</a:endParaRPr>
          </a:p>
        </p:txBody>
      </p:sp>
      <p:sp>
        <p:nvSpPr>
          <p:cNvPr id="4" name="二级标题方正兰亭黑简体"/>
          <p:cNvSpPr txBox="1"/>
          <p:nvPr/>
        </p:nvSpPr>
        <p:spPr>
          <a:xfrm>
            <a:off x="639789" y="1103997"/>
            <a:ext cx="4050030" cy="395605"/>
          </a:xfrm>
          <a:prstGeom prst="rect">
            <a:avLst/>
          </a:prstGeom>
          <a:ln w="25400">
            <a:miter lim="400000"/>
          </a:ln>
        </p:spPr>
        <p:txBody>
          <a:bodyPr wrap="none" lIns="25398" tIns="25398" rIns="25398" bIns="25398" anchor="ctr">
            <a:spAutoFit/>
          </a:bodyPr>
          <a:lstStyle>
            <a:lvl1pPr defTabSz="825500">
              <a:defRPr sz="4500">
                <a:solidFill>
                  <a:srgbClr val="DDDDDD"/>
                </a:solidFill>
              </a:defRPr>
            </a:lvl1pPr>
          </a:lstStyle>
          <a:p>
            <a:r>
              <a:rPr lang="zh-CN" altLang="en-US" sz="225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</a:rPr>
              <a:t>强大的工具带来技术方案的革新</a:t>
            </a:r>
            <a:endParaRPr lang="zh-CN" altLang="en-US" sz="225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24578" name="稻壳儿小白白(http://dwz.cn/Wu2UP)"/>
          <p:cNvSpPr>
            <a:spLocks noChangeArrowheads="1"/>
          </p:cNvSpPr>
          <p:nvPr/>
        </p:nvSpPr>
        <p:spPr bwMode="auto">
          <a:xfrm rot="20751297">
            <a:off x="4479652" y="2637177"/>
            <a:ext cx="1392834" cy="3042201"/>
          </a:xfrm>
          <a:prstGeom prst="moon">
            <a:avLst>
              <a:gd name="adj" fmla="val 15190"/>
            </a:avLst>
          </a:prstGeom>
          <a:solidFill>
            <a:srgbClr val="32BB99"/>
          </a:solidFill>
          <a:ln w="3175">
            <a:solidFill>
              <a:srgbClr val="F8F8F8"/>
            </a:solidFill>
            <a:miter lim="800000"/>
          </a:ln>
        </p:spPr>
        <p:txBody>
          <a:bodyPr anchor="ctr"/>
          <a:lstStyle/>
          <a:p>
            <a:pPr algn="ctr" eaLnBrk="1" hangingPunct="1"/>
            <a:endParaRPr lang="zh-CN" altLang="en-US" sz="168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4579" name="稻壳儿小白白(http://dwz.cn/Wu2UP)"/>
          <p:cNvSpPr>
            <a:spLocks noChangeArrowheads="1"/>
          </p:cNvSpPr>
          <p:nvPr/>
        </p:nvSpPr>
        <p:spPr bwMode="auto">
          <a:xfrm rot="4551297">
            <a:off x="5127969" y="1774554"/>
            <a:ext cx="1521100" cy="2784398"/>
          </a:xfrm>
          <a:prstGeom prst="moon">
            <a:avLst>
              <a:gd name="adj" fmla="val 15190"/>
            </a:avLst>
          </a:prstGeom>
          <a:solidFill>
            <a:srgbClr val="117A68"/>
          </a:solidFill>
          <a:ln w="3175">
            <a:solidFill>
              <a:srgbClr val="F8F8F8"/>
            </a:solidFill>
            <a:miter lim="800000"/>
          </a:ln>
        </p:spPr>
        <p:txBody>
          <a:bodyPr anchor="ctr"/>
          <a:lstStyle/>
          <a:p>
            <a:pPr algn="ctr" eaLnBrk="1" hangingPunct="1"/>
            <a:endParaRPr lang="zh-CN" altLang="en-US" sz="168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4580" name="稻壳儿小白白(http://dwz.cn/Wu2UP)"/>
          <p:cNvSpPr>
            <a:spLocks noChangeArrowheads="1"/>
          </p:cNvSpPr>
          <p:nvPr/>
        </p:nvSpPr>
        <p:spPr bwMode="auto">
          <a:xfrm rot="9951297">
            <a:off x="6100763" y="2426045"/>
            <a:ext cx="1392834" cy="3041883"/>
          </a:xfrm>
          <a:prstGeom prst="moon">
            <a:avLst>
              <a:gd name="adj" fmla="val 15190"/>
            </a:avLst>
          </a:prstGeom>
          <a:solidFill>
            <a:srgbClr val="32BB99"/>
          </a:solidFill>
          <a:ln w="3175">
            <a:solidFill>
              <a:srgbClr val="F8F8F8"/>
            </a:solidFill>
            <a:miter lim="800000"/>
          </a:ln>
        </p:spPr>
        <p:txBody>
          <a:bodyPr anchor="ctr"/>
          <a:lstStyle/>
          <a:p>
            <a:pPr algn="ctr" eaLnBrk="1" hangingPunct="1"/>
            <a:endParaRPr lang="zh-CN" altLang="en-US" sz="168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4581" name="稻壳儿小白白(http://dwz.cn/Wu2UP)"/>
          <p:cNvSpPr>
            <a:spLocks noChangeArrowheads="1"/>
          </p:cNvSpPr>
          <p:nvPr/>
        </p:nvSpPr>
        <p:spPr bwMode="auto">
          <a:xfrm rot="15351297">
            <a:off x="5335291" y="3534089"/>
            <a:ext cx="1521100" cy="2784398"/>
          </a:xfrm>
          <a:prstGeom prst="moon">
            <a:avLst>
              <a:gd name="adj" fmla="val 15190"/>
            </a:avLst>
          </a:prstGeom>
          <a:solidFill>
            <a:srgbClr val="117A68"/>
          </a:solidFill>
          <a:ln w="3175">
            <a:solidFill>
              <a:srgbClr val="F8F8F8"/>
            </a:solidFill>
            <a:miter lim="800000"/>
          </a:ln>
        </p:spPr>
        <p:txBody>
          <a:bodyPr anchor="ctr"/>
          <a:lstStyle/>
          <a:p>
            <a:pPr algn="ctr" eaLnBrk="1" hangingPunct="1"/>
            <a:endParaRPr lang="zh-CN" altLang="en-US" sz="168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4582" name="稻壳儿小白白(http://dwz.cn/Wu2UP)"/>
          <p:cNvSpPr>
            <a:spLocks noChangeArrowheads="1"/>
          </p:cNvSpPr>
          <p:nvPr/>
        </p:nvSpPr>
        <p:spPr bwMode="auto">
          <a:xfrm flipH="1">
            <a:off x="5104476" y="3763319"/>
            <a:ext cx="1850656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eaLnBrk="1" hangingPunct="1"/>
            <a:r>
              <a:rPr lang="en-US" altLang="zh-CN" sz="2400" b="1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Arial" panose="020B0604020202090204" pitchFamily="34" charset="0"/>
              </a:rPr>
              <a:t>LLM</a:t>
            </a:r>
            <a:endParaRPr lang="en-US" altLang="zh-CN" sz="2400" b="1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Arial" panose="020B0604020202090204" pitchFamily="34" charset="0"/>
            </a:endParaRPr>
          </a:p>
          <a:p>
            <a:pPr algn="ctr" eaLnBrk="1" hangingPunct="1"/>
            <a:r>
              <a:rPr lang="zh-CN" altLang="en-US" sz="2400" b="1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Arial" panose="020B0604020202090204" pitchFamily="34" charset="0"/>
              </a:rPr>
              <a:t>为中心</a:t>
            </a:r>
            <a:endParaRPr lang="zh-CN" altLang="en-US" sz="2400" b="1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4583" name="稻壳儿小白白(http://dwz.cn/Wu2UP)"/>
          <p:cNvSpPr>
            <a:spLocks noChangeShapeType="1"/>
          </p:cNvSpPr>
          <p:nvPr/>
        </p:nvSpPr>
        <p:spPr bwMode="auto">
          <a:xfrm flipH="1">
            <a:off x="3691956" y="3444240"/>
            <a:ext cx="919772" cy="0"/>
          </a:xfrm>
          <a:prstGeom prst="line">
            <a:avLst/>
          </a:prstGeom>
          <a:noFill/>
          <a:ln w="12700">
            <a:solidFill>
              <a:srgbClr val="ADBACA"/>
            </a:solidFill>
            <a:prstDash val="sysDot"/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900"/>
          </a:p>
        </p:txBody>
      </p:sp>
      <p:sp>
        <p:nvSpPr>
          <p:cNvPr id="24584" name="稻壳儿小白白(http://dwz.cn/Wu2UP)"/>
          <p:cNvSpPr>
            <a:spLocks noChangeShapeType="1"/>
          </p:cNvSpPr>
          <p:nvPr/>
        </p:nvSpPr>
        <p:spPr bwMode="auto">
          <a:xfrm flipH="1">
            <a:off x="4345989" y="5495550"/>
            <a:ext cx="905802" cy="0"/>
          </a:xfrm>
          <a:prstGeom prst="line">
            <a:avLst/>
          </a:prstGeom>
          <a:noFill/>
          <a:ln w="12700">
            <a:solidFill>
              <a:srgbClr val="ADBACA"/>
            </a:solidFill>
            <a:prstDash val="sysDot"/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900"/>
          </a:p>
        </p:txBody>
      </p:sp>
      <p:sp>
        <p:nvSpPr>
          <p:cNvPr id="24585" name="稻壳儿小白白(http://dwz.cn/Wu2UP)"/>
          <p:cNvSpPr txBox="1">
            <a:spLocks noChangeArrowheads="1"/>
          </p:cNvSpPr>
          <p:nvPr/>
        </p:nvSpPr>
        <p:spPr bwMode="auto">
          <a:xfrm>
            <a:off x="1789549" y="3143258"/>
            <a:ext cx="1711596" cy="2578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9pPr>
          </a:lstStyle>
          <a:p>
            <a:pPr algn="r" eaLnBrk="1" hangingPunct="1">
              <a:spcBef>
                <a:spcPct val="20000"/>
              </a:spcBef>
            </a:pPr>
            <a:r>
              <a:rPr lang="zh-CN" altLang="en-US" sz="168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sym typeface="Arial" panose="020B0604020202090204" pitchFamily="34" charset="0"/>
              </a:rPr>
              <a:t>产品设计</a:t>
            </a:r>
            <a:endParaRPr lang="zh-CN" altLang="en-US" sz="168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4587" name="稻壳儿小白白(http://dwz.cn/Wu2UP)"/>
          <p:cNvSpPr txBox="1">
            <a:spLocks noChangeArrowheads="1"/>
          </p:cNvSpPr>
          <p:nvPr/>
        </p:nvSpPr>
        <p:spPr bwMode="auto">
          <a:xfrm>
            <a:off x="7574557" y="2291112"/>
            <a:ext cx="1102329" cy="2578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zh-CN" altLang="en-US" sz="168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sym typeface="Arial" panose="020B0604020202090204" pitchFamily="34" charset="0"/>
              </a:rPr>
              <a:t>架构设计</a:t>
            </a:r>
            <a:endParaRPr lang="zh-CN" altLang="en-US" sz="168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4589" name="稻壳儿小白白(http://dwz.cn/Wu2UP)"/>
          <p:cNvSpPr txBox="1">
            <a:spLocks noChangeArrowheads="1"/>
          </p:cNvSpPr>
          <p:nvPr/>
        </p:nvSpPr>
        <p:spPr bwMode="auto">
          <a:xfrm>
            <a:off x="2448026" y="5260289"/>
            <a:ext cx="1711596" cy="2578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9pPr>
          </a:lstStyle>
          <a:p>
            <a:pPr algn="r" eaLnBrk="1" hangingPunct="1">
              <a:spcBef>
                <a:spcPct val="20000"/>
              </a:spcBef>
            </a:pPr>
            <a:r>
              <a:rPr lang="zh-CN" altLang="en-US" sz="168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sym typeface="Arial" panose="020B0604020202090204" pitchFamily="34" charset="0"/>
              </a:rPr>
              <a:t>交互设计</a:t>
            </a:r>
            <a:endParaRPr lang="zh-CN" altLang="en-US" sz="168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4591" name="稻壳儿小白白(http://dwz.cn/Wu2UP)"/>
          <p:cNvSpPr txBox="1">
            <a:spLocks noChangeArrowheads="1"/>
          </p:cNvSpPr>
          <p:nvPr/>
        </p:nvSpPr>
        <p:spPr bwMode="auto">
          <a:xfrm>
            <a:off x="8393049" y="4440844"/>
            <a:ext cx="1711596" cy="2578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zh-CN" altLang="en-US" sz="168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sym typeface="Arial" panose="020B0604020202090204" pitchFamily="34" charset="0"/>
              </a:rPr>
              <a:t>代码设计</a:t>
            </a:r>
            <a:endParaRPr lang="zh-CN" altLang="en-US" sz="168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4593" name="稻壳儿小白白(http://dwz.cn/Wu2UP)"/>
          <p:cNvSpPr>
            <a:spLocks noChangeShapeType="1"/>
          </p:cNvSpPr>
          <p:nvPr/>
        </p:nvSpPr>
        <p:spPr bwMode="auto">
          <a:xfrm flipH="1">
            <a:off x="6489054" y="2526373"/>
            <a:ext cx="919772" cy="0"/>
          </a:xfrm>
          <a:prstGeom prst="line">
            <a:avLst/>
          </a:prstGeom>
          <a:noFill/>
          <a:ln w="12700">
            <a:solidFill>
              <a:srgbClr val="ADBACA"/>
            </a:solidFill>
            <a:prstDash val="sysDot"/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900"/>
          </a:p>
        </p:txBody>
      </p:sp>
      <p:sp>
        <p:nvSpPr>
          <p:cNvPr id="24594" name="稻壳儿小白白(http://dwz.cn/Wu2UP)"/>
          <p:cNvSpPr>
            <a:spLocks noChangeShapeType="1"/>
          </p:cNvSpPr>
          <p:nvPr/>
        </p:nvSpPr>
        <p:spPr bwMode="auto">
          <a:xfrm flipH="1">
            <a:off x="7317071" y="4746271"/>
            <a:ext cx="905802" cy="0"/>
          </a:xfrm>
          <a:prstGeom prst="line">
            <a:avLst/>
          </a:prstGeom>
          <a:noFill/>
          <a:ln w="12700">
            <a:solidFill>
              <a:srgbClr val="ADBACA"/>
            </a:solidFill>
            <a:prstDash val="sysDot"/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900"/>
          </a:p>
        </p:txBody>
      </p:sp>
      <p:grpSp>
        <p:nvGrpSpPr>
          <p:cNvPr id="2" name="组合 3"/>
          <p:cNvGrpSpPr/>
          <p:nvPr/>
        </p:nvGrpSpPr>
        <p:grpSpPr>
          <a:xfrm>
            <a:off x="9226745" y="264590"/>
            <a:ext cx="2599565" cy="338121"/>
            <a:chOff x="2895762" y="53069"/>
            <a:chExt cx="6563861" cy="853752"/>
          </a:xfrm>
        </p:grpSpPr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1"/>
            <a:srcRect l="5241" t="4897" r="5241" b="4897"/>
            <a:stretch>
              <a:fillRect/>
            </a:stretch>
          </p:blipFill>
          <p:spPr>
            <a:xfrm>
              <a:off x="2895762" y="53069"/>
              <a:ext cx="853751" cy="853752"/>
            </a:xfrm>
            <a:custGeom>
              <a:avLst/>
              <a:gdLst>
                <a:gd name="connsiteX0" fmla="*/ 853751 w 1707502"/>
                <a:gd name="connsiteY0" fmla="*/ 0 h 1707502"/>
                <a:gd name="connsiteX1" fmla="*/ 1707502 w 1707502"/>
                <a:gd name="connsiteY1" fmla="*/ 853751 h 1707502"/>
                <a:gd name="connsiteX2" fmla="*/ 853751 w 1707502"/>
                <a:gd name="connsiteY2" fmla="*/ 1707502 h 1707502"/>
                <a:gd name="connsiteX3" fmla="*/ 0 w 1707502"/>
                <a:gd name="connsiteY3" fmla="*/ 853751 h 1707502"/>
                <a:gd name="connsiteX4" fmla="*/ 853751 w 1707502"/>
                <a:gd name="connsiteY4" fmla="*/ 0 h 1707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7502" h="1707502">
                  <a:moveTo>
                    <a:pt x="853751" y="0"/>
                  </a:moveTo>
                  <a:cubicBezTo>
                    <a:pt x="1325265" y="0"/>
                    <a:pt x="1707502" y="382237"/>
                    <a:pt x="1707502" y="853751"/>
                  </a:cubicBezTo>
                  <a:cubicBezTo>
                    <a:pt x="1707502" y="1325265"/>
                    <a:pt x="1325265" y="1707502"/>
                    <a:pt x="853751" y="1707502"/>
                  </a:cubicBezTo>
                  <a:cubicBezTo>
                    <a:pt x="382237" y="1707502"/>
                    <a:pt x="0" y="1325265"/>
                    <a:pt x="0" y="853751"/>
                  </a:cubicBezTo>
                  <a:cubicBezTo>
                    <a:pt x="0" y="382237"/>
                    <a:pt x="382237" y="0"/>
                    <a:pt x="853751" y="0"/>
                  </a:cubicBezTo>
                  <a:close/>
                </a:path>
              </a:pathLst>
            </a:custGeom>
          </p:spPr>
        </p:pic>
        <p:pic>
          <p:nvPicPr>
            <p:cNvPr id="3" name="图片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77821" y="60444"/>
              <a:ext cx="5481802" cy="813705"/>
            </a:xfrm>
            <a:prstGeom prst="rect">
              <a:avLst/>
            </a:prstGeom>
          </p:spPr>
        </p:pic>
      </p:grp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一级标题方正兰亭中黑简体"/>
          <p:cNvSpPr txBox="1"/>
          <p:nvPr/>
        </p:nvSpPr>
        <p:spPr>
          <a:xfrm>
            <a:off x="639789" y="455369"/>
            <a:ext cx="4495800" cy="588010"/>
          </a:xfrm>
          <a:prstGeom prst="rect">
            <a:avLst/>
          </a:prstGeom>
          <a:ln w="25400">
            <a:miter lim="400000"/>
          </a:ln>
        </p:spPr>
        <p:txBody>
          <a:bodyPr wrap="none" lIns="25398" tIns="25398" rIns="25398" bIns="25398" anchor="ctr">
            <a:spAutoFit/>
          </a:bodyPr>
          <a:lstStyle>
            <a:lvl1pPr defTabSz="825500">
              <a:defRPr sz="7000">
                <a:solidFill>
                  <a:srgbClr val="FFFFFF"/>
                </a:solidFill>
                <a:latin typeface="FZLanTingHeiS-DB-GB" panose="02000500000000000000" charset="-122"/>
                <a:ea typeface="FZLanTingHeiS-DB-GB" panose="02000500000000000000" charset="-122"/>
                <a:cs typeface="FZLanTingHeiS-DB-GB" panose="02000500000000000000" charset="-122"/>
                <a:sym typeface="FZLanTingHeiS-DB-GB" panose="02000500000000000000" charset="-122"/>
              </a:defRPr>
            </a:lvl1pPr>
          </a:lstStyle>
          <a:p>
            <a:r>
              <a:rPr lang="en-US" sz="350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LLM</a:t>
            </a:r>
            <a:r>
              <a:rPr lang="zh-CN" altLang="en-US" sz="350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时代应用开发范式</a:t>
            </a:r>
            <a:endParaRPr lang="zh-CN" altLang="en-US" sz="350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</a:endParaRPr>
          </a:p>
        </p:txBody>
      </p:sp>
      <p:sp>
        <p:nvSpPr>
          <p:cNvPr id="126" name="二级标题方正兰亭黑简体"/>
          <p:cNvSpPr txBox="1"/>
          <p:nvPr/>
        </p:nvSpPr>
        <p:spPr>
          <a:xfrm>
            <a:off x="639789" y="1103997"/>
            <a:ext cx="7929880" cy="395605"/>
          </a:xfrm>
          <a:prstGeom prst="rect">
            <a:avLst/>
          </a:prstGeom>
          <a:ln w="25400">
            <a:miter lim="400000"/>
          </a:ln>
        </p:spPr>
        <p:txBody>
          <a:bodyPr wrap="none" lIns="25398" tIns="25398" rIns="25398" bIns="25398" anchor="ctr">
            <a:spAutoFit/>
          </a:bodyPr>
          <a:lstStyle>
            <a:lvl1pPr defTabSz="825500">
              <a:defRPr sz="4500">
                <a:solidFill>
                  <a:srgbClr val="DDDDDD"/>
                </a:solidFill>
              </a:defRPr>
            </a:lvl1pPr>
          </a:lstStyle>
          <a:p>
            <a:r>
              <a:rPr lang="zh-CN" altLang="en-US" sz="225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零样本</a:t>
            </a:r>
            <a:r>
              <a:rPr lang="en-US" altLang="zh-CN" sz="225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/</a:t>
            </a:r>
            <a:r>
              <a:rPr lang="zh-CN" altLang="en-US" sz="225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少样本：用</a:t>
            </a:r>
            <a:r>
              <a:rPr lang="en-US" altLang="zh-CN" sz="225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Prompt</a:t>
            </a:r>
            <a:r>
              <a:rPr lang="zh-CN" altLang="en-US" sz="225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解决传统</a:t>
            </a:r>
            <a:r>
              <a:rPr lang="en-US" altLang="zh-CN" sz="225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NLP</a:t>
            </a:r>
            <a:r>
              <a:rPr lang="zh-CN" altLang="en-US" sz="225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算法问题（提供服务）</a:t>
            </a:r>
            <a:endParaRPr lang="zh-CN" altLang="en-US" sz="225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03230" y="1862180"/>
            <a:ext cx="7985220" cy="4456306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9226745" y="264590"/>
            <a:ext cx="2599565" cy="338121"/>
            <a:chOff x="2895762" y="53069"/>
            <a:chExt cx="6563861" cy="853752"/>
          </a:xfrm>
        </p:grpSpPr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2"/>
            <a:srcRect l="5241" t="4897" r="5241" b="4897"/>
            <a:stretch>
              <a:fillRect/>
            </a:stretch>
          </p:blipFill>
          <p:spPr>
            <a:xfrm>
              <a:off x="2895762" y="53069"/>
              <a:ext cx="853751" cy="853752"/>
            </a:xfrm>
            <a:custGeom>
              <a:avLst/>
              <a:gdLst>
                <a:gd name="connsiteX0" fmla="*/ 853751 w 1707502"/>
                <a:gd name="connsiteY0" fmla="*/ 0 h 1707502"/>
                <a:gd name="connsiteX1" fmla="*/ 1707502 w 1707502"/>
                <a:gd name="connsiteY1" fmla="*/ 853751 h 1707502"/>
                <a:gd name="connsiteX2" fmla="*/ 853751 w 1707502"/>
                <a:gd name="connsiteY2" fmla="*/ 1707502 h 1707502"/>
                <a:gd name="connsiteX3" fmla="*/ 0 w 1707502"/>
                <a:gd name="connsiteY3" fmla="*/ 853751 h 1707502"/>
                <a:gd name="connsiteX4" fmla="*/ 853751 w 1707502"/>
                <a:gd name="connsiteY4" fmla="*/ 0 h 1707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7502" h="1707502">
                  <a:moveTo>
                    <a:pt x="853751" y="0"/>
                  </a:moveTo>
                  <a:cubicBezTo>
                    <a:pt x="1325265" y="0"/>
                    <a:pt x="1707502" y="382237"/>
                    <a:pt x="1707502" y="853751"/>
                  </a:cubicBezTo>
                  <a:cubicBezTo>
                    <a:pt x="1707502" y="1325265"/>
                    <a:pt x="1325265" y="1707502"/>
                    <a:pt x="853751" y="1707502"/>
                  </a:cubicBezTo>
                  <a:cubicBezTo>
                    <a:pt x="382237" y="1707502"/>
                    <a:pt x="0" y="1325265"/>
                    <a:pt x="0" y="853751"/>
                  </a:cubicBezTo>
                  <a:cubicBezTo>
                    <a:pt x="0" y="382237"/>
                    <a:pt x="382237" y="0"/>
                    <a:pt x="853751" y="0"/>
                  </a:cubicBezTo>
                  <a:close/>
                </a:path>
              </a:pathLst>
            </a:custGeom>
          </p:spPr>
        </p:pic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77821" y="60444"/>
              <a:ext cx="5481802" cy="813705"/>
            </a:xfrm>
            <a:prstGeom prst="rect">
              <a:avLst/>
            </a:prstGeom>
          </p:spPr>
        </p:pic>
      </p:grp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一级标题方正兰亭中黑简体"/>
          <p:cNvSpPr txBox="1"/>
          <p:nvPr/>
        </p:nvSpPr>
        <p:spPr>
          <a:xfrm>
            <a:off x="639789" y="455369"/>
            <a:ext cx="4495800" cy="588010"/>
          </a:xfrm>
          <a:prstGeom prst="rect">
            <a:avLst/>
          </a:prstGeom>
          <a:ln w="25400">
            <a:miter lim="400000"/>
          </a:ln>
        </p:spPr>
        <p:txBody>
          <a:bodyPr wrap="none" lIns="25398" tIns="25398" rIns="25398" bIns="25398" anchor="ctr">
            <a:spAutoFit/>
          </a:bodyPr>
          <a:lstStyle>
            <a:lvl1pPr defTabSz="825500">
              <a:defRPr sz="7000">
                <a:solidFill>
                  <a:srgbClr val="FFFFFF"/>
                </a:solidFill>
                <a:latin typeface="FZLanTingHeiS-DB-GB" panose="02000500000000000000" charset="-122"/>
                <a:ea typeface="FZLanTingHeiS-DB-GB" panose="02000500000000000000" charset="-122"/>
                <a:cs typeface="FZLanTingHeiS-DB-GB" panose="02000500000000000000" charset="-122"/>
                <a:sym typeface="FZLanTingHeiS-DB-GB" panose="02000500000000000000" charset="-122"/>
              </a:defRPr>
            </a:lvl1pPr>
          </a:lstStyle>
          <a:p>
            <a:r>
              <a:rPr lang="en-US" sz="350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LLM</a:t>
            </a:r>
            <a:r>
              <a:rPr lang="zh-CN" altLang="en-US" sz="350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时代应用开发范式</a:t>
            </a:r>
            <a:endParaRPr lang="zh-CN" altLang="en-US" sz="350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</a:endParaRPr>
          </a:p>
        </p:txBody>
      </p:sp>
      <p:sp>
        <p:nvSpPr>
          <p:cNvPr id="126" name="二级标题方正兰亭黑简体"/>
          <p:cNvSpPr txBox="1"/>
          <p:nvPr/>
        </p:nvSpPr>
        <p:spPr>
          <a:xfrm>
            <a:off x="639789" y="1103997"/>
            <a:ext cx="3314700" cy="395605"/>
          </a:xfrm>
          <a:prstGeom prst="rect">
            <a:avLst/>
          </a:prstGeom>
          <a:ln w="25400">
            <a:miter lim="400000"/>
          </a:ln>
        </p:spPr>
        <p:txBody>
          <a:bodyPr wrap="none" lIns="25398" tIns="25398" rIns="25398" bIns="25398" anchor="ctr">
            <a:spAutoFit/>
          </a:bodyPr>
          <a:lstStyle>
            <a:lvl1pPr defTabSz="825500">
              <a:defRPr sz="4500">
                <a:solidFill>
                  <a:srgbClr val="DDDDDD"/>
                </a:solidFill>
              </a:defRPr>
            </a:lvl1pPr>
          </a:lstStyle>
          <a:p>
            <a:r>
              <a:rPr lang="zh-CN" altLang="en-US" sz="225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零样本</a:t>
            </a:r>
            <a:r>
              <a:rPr lang="en-US" altLang="zh-CN" sz="225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/</a:t>
            </a:r>
            <a:r>
              <a:rPr lang="zh-CN" altLang="en-US" sz="225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少样本：应用示例</a:t>
            </a:r>
            <a:endParaRPr lang="zh-CN" altLang="en-US" sz="225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9226745" y="264590"/>
            <a:ext cx="2599565" cy="338121"/>
            <a:chOff x="2895762" y="53069"/>
            <a:chExt cx="6563861" cy="853752"/>
          </a:xfrm>
        </p:grpSpPr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1"/>
            <a:srcRect l="5241" t="4897" r="5241" b="4897"/>
            <a:stretch>
              <a:fillRect/>
            </a:stretch>
          </p:blipFill>
          <p:spPr>
            <a:xfrm>
              <a:off x="2895762" y="53069"/>
              <a:ext cx="853751" cy="853752"/>
            </a:xfrm>
            <a:custGeom>
              <a:avLst/>
              <a:gdLst>
                <a:gd name="connsiteX0" fmla="*/ 853751 w 1707502"/>
                <a:gd name="connsiteY0" fmla="*/ 0 h 1707502"/>
                <a:gd name="connsiteX1" fmla="*/ 1707502 w 1707502"/>
                <a:gd name="connsiteY1" fmla="*/ 853751 h 1707502"/>
                <a:gd name="connsiteX2" fmla="*/ 853751 w 1707502"/>
                <a:gd name="connsiteY2" fmla="*/ 1707502 h 1707502"/>
                <a:gd name="connsiteX3" fmla="*/ 0 w 1707502"/>
                <a:gd name="connsiteY3" fmla="*/ 853751 h 1707502"/>
                <a:gd name="connsiteX4" fmla="*/ 853751 w 1707502"/>
                <a:gd name="connsiteY4" fmla="*/ 0 h 1707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7502" h="1707502">
                  <a:moveTo>
                    <a:pt x="853751" y="0"/>
                  </a:moveTo>
                  <a:cubicBezTo>
                    <a:pt x="1325265" y="0"/>
                    <a:pt x="1707502" y="382237"/>
                    <a:pt x="1707502" y="853751"/>
                  </a:cubicBezTo>
                  <a:cubicBezTo>
                    <a:pt x="1707502" y="1325265"/>
                    <a:pt x="1325265" y="1707502"/>
                    <a:pt x="853751" y="1707502"/>
                  </a:cubicBezTo>
                  <a:cubicBezTo>
                    <a:pt x="382237" y="1707502"/>
                    <a:pt x="0" y="1325265"/>
                    <a:pt x="0" y="853751"/>
                  </a:cubicBezTo>
                  <a:cubicBezTo>
                    <a:pt x="0" y="382237"/>
                    <a:pt x="382237" y="0"/>
                    <a:pt x="853751" y="0"/>
                  </a:cubicBezTo>
                  <a:close/>
                </a:path>
              </a:pathLst>
            </a:custGeom>
          </p:spPr>
        </p:pic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77821" y="60444"/>
              <a:ext cx="5481802" cy="813705"/>
            </a:xfrm>
            <a:prstGeom prst="rect">
              <a:avLst/>
            </a:prstGeom>
          </p:spPr>
        </p:pic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3200" y="1673225"/>
            <a:ext cx="9246235" cy="481838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一级标题方正兰亭中黑简体"/>
          <p:cNvSpPr txBox="1"/>
          <p:nvPr/>
        </p:nvSpPr>
        <p:spPr>
          <a:xfrm>
            <a:off x="639789" y="455369"/>
            <a:ext cx="4495800" cy="588010"/>
          </a:xfrm>
          <a:prstGeom prst="rect">
            <a:avLst/>
          </a:prstGeom>
          <a:ln w="25400">
            <a:miter lim="400000"/>
          </a:ln>
        </p:spPr>
        <p:txBody>
          <a:bodyPr wrap="none" lIns="25398" tIns="25398" rIns="25398" bIns="25398" anchor="ctr">
            <a:spAutoFit/>
          </a:bodyPr>
          <a:lstStyle>
            <a:lvl1pPr defTabSz="825500">
              <a:defRPr sz="7000">
                <a:solidFill>
                  <a:srgbClr val="FFFFFF"/>
                </a:solidFill>
                <a:latin typeface="FZLanTingHeiS-DB-GB" panose="02000500000000000000" charset="-122"/>
                <a:ea typeface="FZLanTingHeiS-DB-GB" panose="02000500000000000000" charset="-122"/>
                <a:cs typeface="FZLanTingHeiS-DB-GB" panose="02000500000000000000" charset="-122"/>
                <a:sym typeface="FZLanTingHeiS-DB-GB" panose="02000500000000000000" charset="-122"/>
              </a:defRPr>
            </a:lvl1pPr>
          </a:lstStyle>
          <a:p>
            <a:r>
              <a:rPr lang="en-US" sz="350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LLM</a:t>
            </a:r>
            <a:r>
              <a:rPr lang="zh-CN" altLang="en-US" sz="350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时代应用开发范式</a:t>
            </a:r>
            <a:endParaRPr lang="zh-CN" altLang="en-US" sz="350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</a:endParaRPr>
          </a:p>
        </p:txBody>
      </p:sp>
      <p:sp>
        <p:nvSpPr>
          <p:cNvPr id="126" name="二级标题方正兰亭黑简体"/>
          <p:cNvSpPr txBox="1"/>
          <p:nvPr/>
        </p:nvSpPr>
        <p:spPr>
          <a:xfrm>
            <a:off x="639789" y="1103997"/>
            <a:ext cx="4503420" cy="395605"/>
          </a:xfrm>
          <a:prstGeom prst="rect">
            <a:avLst/>
          </a:prstGeom>
          <a:ln w="25400">
            <a:miter lim="400000"/>
          </a:ln>
        </p:spPr>
        <p:txBody>
          <a:bodyPr wrap="none" lIns="25398" tIns="25398" rIns="25398" bIns="25398" anchor="ctr">
            <a:spAutoFit/>
          </a:bodyPr>
          <a:lstStyle>
            <a:lvl1pPr defTabSz="825500">
              <a:defRPr sz="4500">
                <a:solidFill>
                  <a:srgbClr val="DDDDDD"/>
                </a:solidFill>
              </a:defRPr>
            </a:lvl1pPr>
          </a:lstStyle>
          <a:p>
            <a:r>
              <a:rPr lang="zh-CN" altLang="en-US" sz="225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零样本</a:t>
            </a:r>
            <a:r>
              <a:rPr lang="en-US" altLang="zh-CN" sz="225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/</a:t>
            </a:r>
            <a:r>
              <a:rPr lang="zh-CN" altLang="en-US" sz="225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少样本：应用示例——助手</a:t>
            </a:r>
            <a:endParaRPr lang="zh-CN" altLang="en-US" sz="225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9226745" y="264590"/>
            <a:ext cx="2599565" cy="338121"/>
            <a:chOff x="2895762" y="53069"/>
            <a:chExt cx="6563861" cy="853752"/>
          </a:xfrm>
        </p:grpSpPr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1"/>
            <a:srcRect l="5241" t="4897" r="5241" b="4897"/>
            <a:stretch>
              <a:fillRect/>
            </a:stretch>
          </p:blipFill>
          <p:spPr>
            <a:xfrm>
              <a:off x="2895762" y="53069"/>
              <a:ext cx="853751" cy="853752"/>
            </a:xfrm>
            <a:custGeom>
              <a:avLst/>
              <a:gdLst>
                <a:gd name="connsiteX0" fmla="*/ 853751 w 1707502"/>
                <a:gd name="connsiteY0" fmla="*/ 0 h 1707502"/>
                <a:gd name="connsiteX1" fmla="*/ 1707502 w 1707502"/>
                <a:gd name="connsiteY1" fmla="*/ 853751 h 1707502"/>
                <a:gd name="connsiteX2" fmla="*/ 853751 w 1707502"/>
                <a:gd name="connsiteY2" fmla="*/ 1707502 h 1707502"/>
                <a:gd name="connsiteX3" fmla="*/ 0 w 1707502"/>
                <a:gd name="connsiteY3" fmla="*/ 853751 h 1707502"/>
                <a:gd name="connsiteX4" fmla="*/ 853751 w 1707502"/>
                <a:gd name="connsiteY4" fmla="*/ 0 h 1707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7502" h="1707502">
                  <a:moveTo>
                    <a:pt x="853751" y="0"/>
                  </a:moveTo>
                  <a:cubicBezTo>
                    <a:pt x="1325265" y="0"/>
                    <a:pt x="1707502" y="382237"/>
                    <a:pt x="1707502" y="853751"/>
                  </a:cubicBezTo>
                  <a:cubicBezTo>
                    <a:pt x="1707502" y="1325265"/>
                    <a:pt x="1325265" y="1707502"/>
                    <a:pt x="853751" y="1707502"/>
                  </a:cubicBezTo>
                  <a:cubicBezTo>
                    <a:pt x="382237" y="1707502"/>
                    <a:pt x="0" y="1325265"/>
                    <a:pt x="0" y="853751"/>
                  </a:cubicBezTo>
                  <a:cubicBezTo>
                    <a:pt x="0" y="382237"/>
                    <a:pt x="382237" y="0"/>
                    <a:pt x="853751" y="0"/>
                  </a:cubicBezTo>
                  <a:close/>
                </a:path>
              </a:pathLst>
            </a:custGeom>
          </p:spPr>
        </p:pic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77821" y="60444"/>
              <a:ext cx="5481802" cy="813705"/>
            </a:xfrm>
            <a:prstGeom prst="rect">
              <a:avLst/>
            </a:prstGeom>
          </p:spPr>
        </p:pic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3215" y="1778000"/>
            <a:ext cx="9005570" cy="466788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ext Box 3"/>
          <p:cNvSpPr txBox="1"/>
          <p:nvPr/>
        </p:nvSpPr>
        <p:spPr>
          <a:xfrm>
            <a:off x="1191772" y="916235"/>
            <a:ext cx="9808455" cy="128778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p>
            <a:pPr algn="l">
              <a:lnSpc>
                <a:spcPct val="120000"/>
              </a:lnSpc>
            </a:pPr>
            <a:r>
              <a:rPr lang="zh-CN" altLang="en-US" sz="2160" dirty="0" smtClean="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长琴，</a:t>
            </a:r>
            <a:r>
              <a:rPr lang="en-US" altLang="zh-CN" sz="2160" dirty="0" smtClean="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AI</a:t>
            </a:r>
            <a:r>
              <a:rPr lang="zh-CN" altLang="en-US" sz="2160" dirty="0" smtClean="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工程师，</a:t>
            </a:r>
            <a:r>
              <a:rPr lang="en-US" altLang="zh-CN" sz="2160" dirty="0" smtClean="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Datawhale</a:t>
            </a:r>
            <a:r>
              <a:rPr lang="zh-CN" altLang="en-US" sz="2160" dirty="0" smtClean="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成员、</a:t>
            </a:r>
            <a:r>
              <a:rPr lang="en-US" altLang="zh-CN" sz="2160" dirty="0" smtClean="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Rust</a:t>
            </a:r>
            <a:r>
              <a:rPr lang="zh-CN" altLang="en-US" sz="2160" dirty="0" smtClean="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中文社区成员</a:t>
            </a:r>
            <a:r>
              <a:rPr lang="en-US" altLang="zh-CN" sz="2160" dirty="0" smtClean="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/</a:t>
            </a:r>
            <a:r>
              <a:rPr lang="zh-CN" altLang="en-US" sz="2160" dirty="0" smtClean="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公众号编辑、</a:t>
            </a:r>
            <a:r>
              <a:rPr lang="en-US" altLang="zh-CN" sz="2160" dirty="0" smtClean="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7</a:t>
            </a:r>
            <a:r>
              <a:rPr lang="zh-CN" altLang="en-US" sz="2160" dirty="0" smtClean="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年算法及工程经验，</a:t>
            </a:r>
            <a:r>
              <a:rPr lang="zh-CN" altLang="en-US" sz="2160" dirty="0" smtClean="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+mn-ea"/>
              </a:rPr>
              <a:t>目前从事大模型相关工作。</a:t>
            </a:r>
            <a:endParaRPr lang="zh-CN" altLang="en-US" sz="2160" dirty="0" smtClean="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</a:endParaRPr>
          </a:p>
          <a:p>
            <a:pPr algn="l">
              <a:lnSpc>
                <a:spcPct val="120000"/>
              </a:lnSpc>
            </a:pPr>
            <a:r>
              <a:rPr lang="zh-CN" altLang="en-US" sz="2160" dirty="0" smtClean="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致力于用</a:t>
            </a:r>
            <a:r>
              <a:rPr lang="en-US" altLang="zh-CN" sz="2160" dirty="0" smtClean="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AI</a:t>
            </a:r>
            <a:r>
              <a:rPr lang="zh-CN" altLang="en-US" sz="2160" dirty="0" smtClean="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改善世界，长期聚焦于算法科普、算法原理、性能优化等方向。</a:t>
            </a:r>
            <a:endParaRPr lang="zh-CN" altLang="en-US" sz="2160" dirty="0" smtClean="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92534" y="2312395"/>
            <a:ext cx="9807694" cy="40537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2000">
        <p:random/>
      </p:transition>
    </mc:Choice>
    <mc:Fallback>
      <p:transition spd="slow" advClick="0" advTm="2000">
        <p:random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一级标题方正兰亭中黑简体"/>
          <p:cNvSpPr txBox="1"/>
          <p:nvPr/>
        </p:nvSpPr>
        <p:spPr>
          <a:xfrm>
            <a:off x="639789" y="455369"/>
            <a:ext cx="4495800" cy="588010"/>
          </a:xfrm>
          <a:prstGeom prst="rect">
            <a:avLst/>
          </a:prstGeom>
          <a:ln w="25400">
            <a:miter lim="400000"/>
          </a:ln>
        </p:spPr>
        <p:txBody>
          <a:bodyPr wrap="none" lIns="25398" tIns="25398" rIns="25398" bIns="25398" anchor="ctr">
            <a:spAutoFit/>
          </a:bodyPr>
          <a:lstStyle>
            <a:lvl1pPr defTabSz="825500">
              <a:defRPr sz="7000">
                <a:solidFill>
                  <a:srgbClr val="FFFFFF"/>
                </a:solidFill>
                <a:latin typeface="FZLanTingHeiS-DB-GB" panose="02000500000000000000" charset="-122"/>
                <a:ea typeface="FZLanTingHeiS-DB-GB" panose="02000500000000000000" charset="-122"/>
                <a:cs typeface="FZLanTingHeiS-DB-GB" panose="02000500000000000000" charset="-122"/>
                <a:sym typeface="FZLanTingHeiS-DB-GB" panose="02000500000000000000" charset="-122"/>
              </a:defRPr>
            </a:lvl1pPr>
          </a:lstStyle>
          <a:p>
            <a:r>
              <a:rPr lang="en-US" sz="350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LLM</a:t>
            </a:r>
            <a:r>
              <a:rPr lang="zh-CN" altLang="en-US" sz="350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时代应用开发范式</a:t>
            </a:r>
            <a:endParaRPr lang="zh-CN" altLang="en-US" sz="350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</a:endParaRPr>
          </a:p>
        </p:txBody>
      </p:sp>
      <p:sp>
        <p:nvSpPr>
          <p:cNvPr id="126" name="二级标题方正兰亭黑简体"/>
          <p:cNvSpPr txBox="1"/>
          <p:nvPr/>
        </p:nvSpPr>
        <p:spPr>
          <a:xfrm>
            <a:off x="639789" y="1103997"/>
            <a:ext cx="5360670" cy="395605"/>
          </a:xfrm>
          <a:prstGeom prst="rect">
            <a:avLst/>
          </a:prstGeom>
          <a:ln w="25400">
            <a:miter lim="400000"/>
          </a:ln>
        </p:spPr>
        <p:txBody>
          <a:bodyPr wrap="none" lIns="25398" tIns="25398" rIns="25398" bIns="25398" anchor="ctr">
            <a:spAutoFit/>
          </a:bodyPr>
          <a:lstStyle>
            <a:lvl1pPr defTabSz="825500">
              <a:defRPr sz="4500">
                <a:solidFill>
                  <a:srgbClr val="DDDDDD"/>
                </a:solidFill>
              </a:defRPr>
            </a:lvl1pPr>
          </a:lstStyle>
          <a:p>
            <a:r>
              <a:rPr lang="zh-CN" altLang="en-US" sz="225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零样本</a:t>
            </a:r>
            <a:r>
              <a:rPr lang="en-US" altLang="zh-CN" sz="225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/</a:t>
            </a:r>
            <a:r>
              <a:rPr lang="zh-CN" altLang="en-US" sz="225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少样本：应用示例——自定义助手</a:t>
            </a:r>
            <a:endParaRPr lang="zh-CN" altLang="en-US" sz="225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9226745" y="264590"/>
            <a:ext cx="2599565" cy="338121"/>
            <a:chOff x="2895762" y="53069"/>
            <a:chExt cx="6563861" cy="853752"/>
          </a:xfrm>
        </p:grpSpPr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1"/>
            <a:srcRect l="5241" t="4897" r="5241" b="4897"/>
            <a:stretch>
              <a:fillRect/>
            </a:stretch>
          </p:blipFill>
          <p:spPr>
            <a:xfrm>
              <a:off x="2895762" y="53069"/>
              <a:ext cx="853751" cy="853752"/>
            </a:xfrm>
            <a:custGeom>
              <a:avLst/>
              <a:gdLst>
                <a:gd name="connsiteX0" fmla="*/ 853751 w 1707502"/>
                <a:gd name="connsiteY0" fmla="*/ 0 h 1707502"/>
                <a:gd name="connsiteX1" fmla="*/ 1707502 w 1707502"/>
                <a:gd name="connsiteY1" fmla="*/ 853751 h 1707502"/>
                <a:gd name="connsiteX2" fmla="*/ 853751 w 1707502"/>
                <a:gd name="connsiteY2" fmla="*/ 1707502 h 1707502"/>
                <a:gd name="connsiteX3" fmla="*/ 0 w 1707502"/>
                <a:gd name="connsiteY3" fmla="*/ 853751 h 1707502"/>
                <a:gd name="connsiteX4" fmla="*/ 853751 w 1707502"/>
                <a:gd name="connsiteY4" fmla="*/ 0 h 1707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7502" h="1707502">
                  <a:moveTo>
                    <a:pt x="853751" y="0"/>
                  </a:moveTo>
                  <a:cubicBezTo>
                    <a:pt x="1325265" y="0"/>
                    <a:pt x="1707502" y="382237"/>
                    <a:pt x="1707502" y="853751"/>
                  </a:cubicBezTo>
                  <a:cubicBezTo>
                    <a:pt x="1707502" y="1325265"/>
                    <a:pt x="1325265" y="1707502"/>
                    <a:pt x="853751" y="1707502"/>
                  </a:cubicBezTo>
                  <a:cubicBezTo>
                    <a:pt x="382237" y="1707502"/>
                    <a:pt x="0" y="1325265"/>
                    <a:pt x="0" y="853751"/>
                  </a:cubicBezTo>
                  <a:cubicBezTo>
                    <a:pt x="0" y="382237"/>
                    <a:pt x="382237" y="0"/>
                    <a:pt x="853751" y="0"/>
                  </a:cubicBezTo>
                  <a:close/>
                </a:path>
              </a:pathLst>
            </a:custGeom>
          </p:spPr>
        </p:pic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77821" y="60444"/>
              <a:ext cx="5481802" cy="813705"/>
            </a:xfrm>
            <a:prstGeom prst="rect">
              <a:avLst/>
            </a:prstGeom>
          </p:spPr>
        </p:pic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835" y="1737360"/>
            <a:ext cx="9752965" cy="478091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一级标题方正兰亭中黑简体"/>
          <p:cNvSpPr txBox="1"/>
          <p:nvPr/>
        </p:nvSpPr>
        <p:spPr>
          <a:xfrm>
            <a:off x="639789" y="455369"/>
            <a:ext cx="4495800" cy="588010"/>
          </a:xfrm>
          <a:prstGeom prst="rect">
            <a:avLst/>
          </a:prstGeom>
          <a:ln w="25400">
            <a:miter lim="400000"/>
          </a:ln>
        </p:spPr>
        <p:txBody>
          <a:bodyPr wrap="none" lIns="25398" tIns="25398" rIns="25398" bIns="25398" anchor="ctr">
            <a:spAutoFit/>
          </a:bodyPr>
          <a:lstStyle>
            <a:lvl1pPr defTabSz="825500">
              <a:defRPr sz="7000">
                <a:solidFill>
                  <a:srgbClr val="FFFFFF"/>
                </a:solidFill>
                <a:latin typeface="FZLanTingHeiS-DB-GB" panose="02000500000000000000" charset="-122"/>
                <a:ea typeface="FZLanTingHeiS-DB-GB" panose="02000500000000000000" charset="-122"/>
                <a:cs typeface="FZLanTingHeiS-DB-GB" panose="02000500000000000000" charset="-122"/>
                <a:sym typeface="FZLanTingHeiS-DB-GB" panose="02000500000000000000" charset="-122"/>
              </a:defRPr>
            </a:lvl1pPr>
          </a:lstStyle>
          <a:p>
            <a:r>
              <a:rPr lang="en-US" sz="350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LLM</a:t>
            </a:r>
            <a:r>
              <a:rPr lang="zh-CN" altLang="en-US" sz="350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时代应用开发范式</a:t>
            </a:r>
            <a:endParaRPr lang="zh-CN" altLang="en-US" sz="350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</a:endParaRPr>
          </a:p>
        </p:txBody>
      </p:sp>
      <p:sp>
        <p:nvSpPr>
          <p:cNvPr id="126" name="二级标题方正兰亭黑简体"/>
          <p:cNvSpPr txBox="1"/>
          <p:nvPr/>
        </p:nvSpPr>
        <p:spPr>
          <a:xfrm>
            <a:off x="639789" y="1103997"/>
            <a:ext cx="5360670" cy="395605"/>
          </a:xfrm>
          <a:prstGeom prst="rect">
            <a:avLst/>
          </a:prstGeom>
          <a:ln w="25400">
            <a:miter lim="400000"/>
          </a:ln>
        </p:spPr>
        <p:txBody>
          <a:bodyPr wrap="none" lIns="25398" tIns="25398" rIns="25398" bIns="25398" anchor="ctr">
            <a:spAutoFit/>
          </a:bodyPr>
          <a:lstStyle>
            <a:lvl1pPr defTabSz="825500">
              <a:defRPr sz="4500">
                <a:solidFill>
                  <a:srgbClr val="DDDDDD"/>
                </a:solidFill>
              </a:defRPr>
            </a:lvl1pPr>
          </a:lstStyle>
          <a:p>
            <a:r>
              <a:rPr lang="zh-CN" altLang="en-US" sz="225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零样本</a:t>
            </a:r>
            <a:r>
              <a:rPr lang="en-US" altLang="zh-CN" sz="225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/</a:t>
            </a:r>
            <a:r>
              <a:rPr lang="zh-CN" altLang="en-US" sz="225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少样本：应用示例——自定义助手</a:t>
            </a:r>
            <a:endParaRPr lang="zh-CN" altLang="en-US" sz="225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9226745" y="264590"/>
            <a:ext cx="2599565" cy="338121"/>
            <a:chOff x="2895762" y="53069"/>
            <a:chExt cx="6563861" cy="853752"/>
          </a:xfrm>
        </p:grpSpPr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1"/>
            <a:srcRect l="5241" t="4897" r="5241" b="4897"/>
            <a:stretch>
              <a:fillRect/>
            </a:stretch>
          </p:blipFill>
          <p:spPr>
            <a:xfrm>
              <a:off x="2895762" y="53069"/>
              <a:ext cx="853751" cy="853752"/>
            </a:xfrm>
            <a:custGeom>
              <a:avLst/>
              <a:gdLst>
                <a:gd name="connsiteX0" fmla="*/ 853751 w 1707502"/>
                <a:gd name="connsiteY0" fmla="*/ 0 h 1707502"/>
                <a:gd name="connsiteX1" fmla="*/ 1707502 w 1707502"/>
                <a:gd name="connsiteY1" fmla="*/ 853751 h 1707502"/>
                <a:gd name="connsiteX2" fmla="*/ 853751 w 1707502"/>
                <a:gd name="connsiteY2" fmla="*/ 1707502 h 1707502"/>
                <a:gd name="connsiteX3" fmla="*/ 0 w 1707502"/>
                <a:gd name="connsiteY3" fmla="*/ 853751 h 1707502"/>
                <a:gd name="connsiteX4" fmla="*/ 853751 w 1707502"/>
                <a:gd name="connsiteY4" fmla="*/ 0 h 1707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7502" h="1707502">
                  <a:moveTo>
                    <a:pt x="853751" y="0"/>
                  </a:moveTo>
                  <a:cubicBezTo>
                    <a:pt x="1325265" y="0"/>
                    <a:pt x="1707502" y="382237"/>
                    <a:pt x="1707502" y="853751"/>
                  </a:cubicBezTo>
                  <a:cubicBezTo>
                    <a:pt x="1707502" y="1325265"/>
                    <a:pt x="1325265" y="1707502"/>
                    <a:pt x="853751" y="1707502"/>
                  </a:cubicBezTo>
                  <a:cubicBezTo>
                    <a:pt x="382237" y="1707502"/>
                    <a:pt x="0" y="1325265"/>
                    <a:pt x="0" y="853751"/>
                  </a:cubicBezTo>
                  <a:cubicBezTo>
                    <a:pt x="0" y="382237"/>
                    <a:pt x="382237" y="0"/>
                    <a:pt x="853751" y="0"/>
                  </a:cubicBezTo>
                  <a:close/>
                </a:path>
              </a:pathLst>
            </a:custGeom>
          </p:spPr>
        </p:pic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77821" y="60444"/>
              <a:ext cx="5481802" cy="813705"/>
            </a:xfrm>
            <a:prstGeom prst="rect">
              <a:avLst/>
            </a:prstGeom>
          </p:spPr>
        </p:pic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8450" y="1596390"/>
            <a:ext cx="9055735" cy="496379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一级标题方正兰亭中黑简体"/>
          <p:cNvSpPr txBox="1"/>
          <p:nvPr/>
        </p:nvSpPr>
        <p:spPr>
          <a:xfrm>
            <a:off x="639789" y="455369"/>
            <a:ext cx="4495800" cy="588010"/>
          </a:xfrm>
          <a:prstGeom prst="rect">
            <a:avLst/>
          </a:prstGeom>
          <a:ln w="25400">
            <a:miter lim="400000"/>
          </a:ln>
        </p:spPr>
        <p:txBody>
          <a:bodyPr wrap="none" lIns="25398" tIns="25398" rIns="25398" bIns="25398" anchor="ctr">
            <a:spAutoFit/>
          </a:bodyPr>
          <a:lstStyle>
            <a:lvl1pPr defTabSz="825500">
              <a:defRPr sz="7000">
                <a:solidFill>
                  <a:srgbClr val="FFFFFF"/>
                </a:solidFill>
                <a:latin typeface="FZLanTingHeiS-DB-GB" panose="02000500000000000000" charset="-122"/>
                <a:ea typeface="FZLanTingHeiS-DB-GB" panose="02000500000000000000" charset="-122"/>
                <a:cs typeface="FZLanTingHeiS-DB-GB" panose="02000500000000000000" charset="-122"/>
                <a:sym typeface="FZLanTingHeiS-DB-GB" panose="02000500000000000000" charset="-122"/>
              </a:defRPr>
            </a:lvl1pPr>
          </a:lstStyle>
          <a:p>
            <a:r>
              <a:rPr lang="en-US" sz="350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LLM</a:t>
            </a:r>
            <a:r>
              <a:rPr lang="zh-CN" altLang="en-US" sz="350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时代应用开发范式</a:t>
            </a:r>
            <a:endParaRPr lang="zh-CN" altLang="en-US" sz="350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</a:endParaRPr>
          </a:p>
        </p:txBody>
      </p:sp>
      <p:sp>
        <p:nvSpPr>
          <p:cNvPr id="126" name="二级标题方正兰亭黑简体"/>
          <p:cNvSpPr txBox="1"/>
          <p:nvPr/>
        </p:nvSpPr>
        <p:spPr>
          <a:xfrm>
            <a:off x="639789" y="1103997"/>
            <a:ext cx="5360670" cy="395605"/>
          </a:xfrm>
          <a:prstGeom prst="rect">
            <a:avLst/>
          </a:prstGeom>
          <a:ln w="25400">
            <a:miter lim="400000"/>
          </a:ln>
        </p:spPr>
        <p:txBody>
          <a:bodyPr wrap="none" lIns="25398" tIns="25398" rIns="25398" bIns="25398" anchor="ctr">
            <a:spAutoFit/>
          </a:bodyPr>
          <a:lstStyle>
            <a:lvl1pPr defTabSz="825500">
              <a:defRPr sz="4500">
                <a:solidFill>
                  <a:srgbClr val="DDDDDD"/>
                </a:solidFill>
              </a:defRPr>
            </a:lvl1pPr>
          </a:lstStyle>
          <a:p>
            <a:r>
              <a:rPr lang="zh-CN" altLang="en-US" sz="225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零样本</a:t>
            </a:r>
            <a:r>
              <a:rPr lang="en-US" altLang="zh-CN" sz="225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/</a:t>
            </a:r>
            <a:r>
              <a:rPr lang="zh-CN" altLang="en-US" sz="225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少样本：应用示例——自定义助手</a:t>
            </a:r>
            <a:endParaRPr lang="zh-CN" altLang="en-US" sz="225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9226745" y="264590"/>
            <a:ext cx="2599565" cy="338121"/>
            <a:chOff x="2895762" y="53069"/>
            <a:chExt cx="6563861" cy="853752"/>
          </a:xfrm>
        </p:grpSpPr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1"/>
            <a:srcRect l="5241" t="4897" r="5241" b="4897"/>
            <a:stretch>
              <a:fillRect/>
            </a:stretch>
          </p:blipFill>
          <p:spPr>
            <a:xfrm>
              <a:off x="2895762" y="53069"/>
              <a:ext cx="853751" cy="853752"/>
            </a:xfrm>
            <a:custGeom>
              <a:avLst/>
              <a:gdLst>
                <a:gd name="connsiteX0" fmla="*/ 853751 w 1707502"/>
                <a:gd name="connsiteY0" fmla="*/ 0 h 1707502"/>
                <a:gd name="connsiteX1" fmla="*/ 1707502 w 1707502"/>
                <a:gd name="connsiteY1" fmla="*/ 853751 h 1707502"/>
                <a:gd name="connsiteX2" fmla="*/ 853751 w 1707502"/>
                <a:gd name="connsiteY2" fmla="*/ 1707502 h 1707502"/>
                <a:gd name="connsiteX3" fmla="*/ 0 w 1707502"/>
                <a:gd name="connsiteY3" fmla="*/ 853751 h 1707502"/>
                <a:gd name="connsiteX4" fmla="*/ 853751 w 1707502"/>
                <a:gd name="connsiteY4" fmla="*/ 0 h 1707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7502" h="1707502">
                  <a:moveTo>
                    <a:pt x="853751" y="0"/>
                  </a:moveTo>
                  <a:cubicBezTo>
                    <a:pt x="1325265" y="0"/>
                    <a:pt x="1707502" y="382237"/>
                    <a:pt x="1707502" y="853751"/>
                  </a:cubicBezTo>
                  <a:cubicBezTo>
                    <a:pt x="1707502" y="1325265"/>
                    <a:pt x="1325265" y="1707502"/>
                    <a:pt x="853751" y="1707502"/>
                  </a:cubicBezTo>
                  <a:cubicBezTo>
                    <a:pt x="382237" y="1707502"/>
                    <a:pt x="0" y="1325265"/>
                    <a:pt x="0" y="853751"/>
                  </a:cubicBezTo>
                  <a:cubicBezTo>
                    <a:pt x="0" y="382237"/>
                    <a:pt x="382237" y="0"/>
                    <a:pt x="853751" y="0"/>
                  </a:cubicBezTo>
                  <a:close/>
                </a:path>
              </a:pathLst>
            </a:custGeom>
          </p:spPr>
        </p:pic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77821" y="60444"/>
              <a:ext cx="5481802" cy="813705"/>
            </a:xfrm>
            <a:prstGeom prst="rect">
              <a:avLst/>
            </a:prstGeom>
          </p:spPr>
        </p:pic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790" y="1689735"/>
            <a:ext cx="8949055" cy="489585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一级标题方正兰亭中黑简体"/>
          <p:cNvSpPr txBox="1"/>
          <p:nvPr/>
        </p:nvSpPr>
        <p:spPr>
          <a:xfrm>
            <a:off x="639789" y="455369"/>
            <a:ext cx="4495800" cy="588010"/>
          </a:xfrm>
          <a:prstGeom prst="rect">
            <a:avLst/>
          </a:prstGeom>
          <a:ln w="25400">
            <a:miter lim="400000"/>
          </a:ln>
        </p:spPr>
        <p:txBody>
          <a:bodyPr wrap="none" lIns="25398" tIns="25398" rIns="25398" bIns="25398" anchor="ctr">
            <a:spAutoFit/>
          </a:bodyPr>
          <a:lstStyle>
            <a:lvl1pPr defTabSz="825500">
              <a:defRPr sz="7000">
                <a:solidFill>
                  <a:srgbClr val="FFFFFF"/>
                </a:solidFill>
                <a:latin typeface="FZLanTingHeiS-DB-GB" panose="02000500000000000000" charset="-122"/>
                <a:ea typeface="FZLanTingHeiS-DB-GB" panose="02000500000000000000" charset="-122"/>
                <a:cs typeface="FZLanTingHeiS-DB-GB" panose="02000500000000000000" charset="-122"/>
                <a:sym typeface="FZLanTingHeiS-DB-GB" panose="02000500000000000000" charset="-122"/>
              </a:defRPr>
            </a:lvl1pPr>
          </a:lstStyle>
          <a:p>
            <a:r>
              <a:rPr lang="en-US" sz="350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LLM</a:t>
            </a:r>
            <a:r>
              <a:rPr lang="zh-CN" altLang="en-US" sz="350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时代应用开发范式</a:t>
            </a:r>
            <a:endParaRPr lang="zh-CN" altLang="en-US" sz="350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</a:endParaRPr>
          </a:p>
        </p:txBody>
      </p:sp>
      <p:sp>
        <p:nvSpPr>
          <p:cNvPr id="3" name="二级标题方正兰亭黑简体"/>
          <p:cNvSpPr txBox="1"/>
          <p:nvPr/>
        </p:nvSpPr>
        <p:spPr>
          <a:xfrm>
            <a:off x="639789" y="1103997"/>
            <a:ext cx="3802380" cy="395605"/>
          </a:xfrm>
          <a:prstGeom prst="rect">
            <a:avLst/>
          </a:prstGeom>
          <a:ln w="25400">
            <a:miter lim="400000"/>
          </a:ln>
        </p:spPr>
        <p:txBody>
          <a:bodyPr wrap="none" lIns="25398" tIns="25398" rIns="25398" bIns="25398" anchor="ctr">
            <a:spAutoFit/>
          </a:bodyPr>
          <a:lstStyle>
            <a:lvl1pPr defTabSz="825500">
              <a:defRPr sz="4500">
                <a:solidFill>
                  <a:srgbClr val="DDDDDD"/>
                </a:solidFill>
              </a:defRPr>
            </a:lvl1pPr>
          </a:lstStyle>
          <a:p>
            <a:r>
              <a:rPr lang="zh-CN" altLang="en-US" sz="225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为什么需要</a:t>
            </a:r>
            <a:r>
              <a:rPr lang="en-US" altLang="zh-CN" sz="225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Embedding</a:t>
            </a:r>
            <a:r>
              <a:rPr lang="zh-CN" altLang="en-US" sz="225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辅助？</a:t>
            </a:r>
            <a:endParaRPr lang="zh-CN" altLang="en-US" sz="225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</a:endParaRPr>
          </a:p>
        </p:txBody>
      </p:sp>
      <p:sp>
        <p:nvSpPr>
          <p:cNvPr id="39940" name="Oval 25"/>
          <p:cNvSpPr>
            <a:spLocks noChangeArrowheads="1"/>
          </p:cNvSpPr>
          <p:nvPr/>
        </p:nvSpPr>
        <p:spPr bwMode="auto">
          <a:xfrm>
            <a:off x="2704241" y="2079351"/>
            <a:ext cx="771504" cy="830557"/>
          </a:xfrm>
          <a:prstGeom prst="ellipse">
            <a:avLst/>
          </a:prstGeom>
          <a:solidFill>
            <a:srgbClr val="DE447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en-AU" altLang="en-US" sz="168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9942" name="任意多边形 5"/>
          <p:cNvSpPr/>
          <p:nvPr/>
        </p:nvSpPr>
        <p:spPr bwMode="auto">
          <a:xfrm flipH="1">
            <a:off x="4383770" y="2993725"/>
            <a:ext cx="4434082" cy="830557"/>
          </a:xfrm>
          <a:custGeom>
            <a:avLst/>
            <a:gdLst>
              <a:gd name="T0" fmla="*/ 4855872 w 5317045"/>
              <a:gd name="T1" fmla="*/ 0 h 926290"/>
              <a:gd name="T2" fmla="*/ 544307 w 5317045"/>
              <a:gd name="T3" fmla="*/ 0 h 926290"/>
              <a:gd name="T4" fmla="*/ 90385 w 5317045"/>
              <a:gd name="T5" fmla="*/ 370452 h 926290"/>
              <a:gd name="T6" fmla="*/ 90050 w 5317045"/>
              <a:gd name="T7" fmla="*/ 373784 h 926290"/>
              <a:gd name="T8" fmla="*/ 0 w 5317045"/>
              <a:gd name="T9" fmla="*/ 463955 h 926290"/>
              <a:gd name="T10" fmla="*/ 90050 w 5317045"/>
              <a:gd name="T11" fmla="*/ 554128 h 926290"/>
              <a:gd name="T12" fmla="*/ 90385 w 5317045"/>
              <a:gd name="T13" fmla="*/ 557459 h 926290"/>
              <a:gd name="T14" fmla="*/ 544307 w 5317045"/>
              <a:gd name="T15" fmla="*/ 927911 h 926290"/>
              <a:gd name="T16" fmla="*/ 4855872 w 5317045"/>
              <a:gd name="T17" fmla="*/ 927911 h 926290"/>
              <a:gd name="T18" fmla="*/ 5319205 w 5317045"/>
              <a:gd name="T19" fmla="*/ 463955 h 926290"/>
              <a:gd name="T20" fmla="*/ 4855872 w 5317045"/>
              <a:gd name="T21" fmla="*/ 0 h 926290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5317045" h="926290">
                <a:moveTo>
                  <a:pt x="4853900" y="0"/>
                </a:moveTo>
                <a:lnTo>
                  <a:pt x="544085" y="0"/>
                </a:lnTo>
                <a:cubicBezTo>
                  <a:pt x="320270" y="0"/>
                  <a:pt x="133536" y="158758"/>
                  <a:pt x="90349" y="369805"/>
                </a:cubicBezTo>
                <a:lnTo>
                  <a:pt x="90014" y="373131"/>
                </a:lnTo>
                <a:lnTo>
                  <a:pt x="0" y="463145"/>
                </a:lnTo>
                <a:lnTo>
                  <a:pt x="90014" y="553160"/>
                </a:lnTo>
                <a:lnTo>
                  <a:pt x="90349" y="556485"/>
                </a:lnTo>
                <a:cubicBezTo>
                  <a:pt x="133536" y="767532"/>
                  <a:pt x="320270" y="926290"/>
                  <a:pt x="544085" y="926290"/>
                </a:cubicBezTo>
                <a:lnTo>
                  <a:pt x="4853900" y="926290"/>
                </a:lnTo>
                <a:cubicBezTo>
                  <a:pt x="5109688" y="926290"/>
                  <a:pt x="5317045" y="718933"/>
                  <a:pt x="5317045" y="463145"/>
                </a:cubicBezTo>
                <a:cubicBezTo>
                  <a:pt x="5317045" y="207357"/>
                  <a:pt x="5109688" y="0"/>
                  <a:pt x="4853900" y="0"/>
                </a:cubicBezTo>
                <a:close/>
              </a:path>
            </a:pathLst>
          </a:custGeom>
          <a:solidFill>
            <a:srgbClr val="51308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endParaRPr lang="zh-CN" altLang="en-US" sz="168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39943" name="任意多边形 6"/>
          <p:cNvSpPr/>
          <p:nvPr/>
        </p:nvSpPr>
        <p:spPr bwMode="auto">
          <a:xfrm flipH="1">
            <a:off x="4383770" y="4826602"/>
            <a:ext cx="4434082" cy="830557"/>
          </a:xfrm>
          <a:custGeom>
            <a:avLst/>
            <a:gdLst>
              <a:gd name="T0" fmla="*/ 4855873 w 5317044"/>
              <a:gd name="T1" fmla="*/ 0 h 926290"/>
              <a:gd name="T2" fmla="*/ 544306 w 5317044"/>
              <a:gd name="T3" fmla="*/ 0 h 926290"/>
              <a:gd name="T4" fmla="*/ 90384 w 5317044"/>
              <a:gd name="T5" fmla="*/ 370452 h 926290"/>
              <a:gd name="T6" fmla="*/ 90049 w 5317044"/>
              <a:gd name="T7" fmla="*/ 373785 h 926290"/>
              <a:gd name="T8" fmla="*/ 0 w 5317044"/>
              <a:gd name="T9" fmla="*/ 463955 h 926290"/>
              <a:gd name="T10" fmla="*/ 90049 w 5317044"/>
              <a:gd name="T11" fmla="*/ 554126 h 926290"/>
              <a:gd name="T12" fmla="*/ 90384 w 5317044"/>
              <a:gd name="T13" fmla="*/ 557459 h 926290"/>
              <a:gd name="T14" fmla="*/ 544306 w 5317044"/>
              <a:gd name="T15" fmla="*/ 927911 h 926290"/>
              <a:gd name="T16" fmla="*/ 4855873 w 5317044"/>
              <a:gd name="T17" fmla="*/ 927911 h 926290"/>
              <a:gd name="T18" fmla="*/ 5319206 w 5317044"/>
              <a:gd name="T19" fmla="*/ 463955 h 926290"/>
              <a:gd name="T20" fmla="*/ 4855873 w 5317044"/>
              <a:gd name="T21" fmla="*/ 0 h 926290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5317044" h="926290">
                <a:moveTo>
                  <a:pt x="4853899" y="0"/>
                </a:moveTo>
                <a:lnTo>
                  <a:pt x="544084" y="0"/>
                </a:lnTo>
                <a:cubicBezTo>
                  <a:pt x="320269" y="0"/>
                  <a:pt x="133535" y="158758"/>
                  <a:pt x="90348" y="369805"/>
                </a:cubicBezTo>
                <a:lnTo>
                  <a:pt x="90013" y="373132"/>
                </a:lnTo>
                <a:lnTo>
                  <a:pt x="0" y="463145"/>
                </a:lnTo>
                <a:lnTo>
                  <a:pt x="90013" y="553158"/>
                </a:lnTo>
                <a:lnTo>
                  <a:pt x="90348" y="556485"/>
                </a:lnTo>
                <a:cubicBezTo>
                  <a:pt x="133535" y="767533"/>
                  <a:pt x="320269" y="926290"/>
                  <a:pt x="544084" y="926290"/>
                </a:cubicBezTo>
                <a:lnTo>
                  <a:pt x="4853899" y="926290"/>
                </a:lnTo>
                <a:cubicBezTo>
                  <a:pt x="5109687" y="926290"/>
                  <a:pt x="5317044" y="718933"/>
                  <a:pt x="5317044" y="463145"/>
                </a:cubicBezTo>
                <a:cubicBezTo>
                  <a:pt x="5317044" y="207357"/>
                  <a:pt x="5109687" y="0"/>
                  <a:pt x="4853899" y="0"/>
                </a:cubicBezTo>
                <a:close/>
              </a:path>
            </a:pathLst>
          </a:custGeom>
          <a:solidFill>
            <a:srgbClr val="51308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endParaRPr lang="zh-CN" altLang="en-US" sz="168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39944" name="Text Placeholder 32"/>
          <p:cNvSpPr txBox="1">
            <a:spLocks noChangeArrowheads="1"/>
          </p:cNvSpPr>
          <p:nvPr/>
        </p:nvSpPr>
        <p:spPr bwMode="auto">
          <a:xfrm>
            <a:off x="3912613" y="2334931"/>
            <a:ext cx="4905556" cy="3003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85800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1pPr>
            <a:lvl2pPr marL="742950" indent="-285750" defTabSz="685800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2pPr>
            <a:lvl3pPr marL="1143000" indent="-228600" defTabSz="685800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3pPr>
            <a:lvl4pPr marL="1600200" indent="-228600" defTabSz="685800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4pPr>
            <a:lvl5pPr marL="2057400" indent="-228600" defTabSz="685800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ts val="750"/>
              </a:spcBef>
            </a:pPr>
            <a:r>
              <a:rPr lang="en-US" altLang="zh-CN" sz="168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Arial" panose="020B0604020202090204" pitchFamily="34" charset="0"/>
              </a:rPr>
              <a:t>01 </a:t>
            </a:r>
            <a:r>
              <a:rPr lang="zh-CN" altLang="en-US" sz="168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Arial" panose="020B0604020202090204" pitchFamily="34" charset="0"/>
              </a:rPr>
              <a:t>上下文的长度限制，不能无限长</a:t>
            </a:r>
            <a:endParaRPr lang="zh-CN" altLang="en-US" sz="168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9945" name="Text Placeholder 32"/>
          <p:cNvSpPr txBox="1">
            <a:spLocks noChangeArrowheads="1"/>
          </p:cNvSpPr>
          <p:nvPr/>
        </p:nvSpPr>
        <p:spPr bwMode="auto">
          <a:xfrm>
            <a:off x="3953570" y="4159871"/>
            <a:ext cx="4388680" cy="3114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85800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1pPr>
            <a:lvl2pPr marL="742950" indent="-285750" defTabSz="685800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2pPr>
            <a:lvl3pPr marL="1143000" indent="-228600" defTabSz="685800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3pPr>
            <a:lvl4pPr marL="1600200" indent="-228600" defTabSz="685800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4pPr>
            <a:lvl5pPr marL="2057400" indent="-228600" defTabSz="685800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ts val="750"/>
              </a:spcBef>
            </a:pPr>
            <a:r>
              <a:rPr lang="en-US" altLang="zh-CN" sz="168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Arial" panose="020B0604020202090204" pitchFamily="34" charset="0"/>
              </a:rPr>
              <a:t>03 </a:t>
            </a:r>
            <a:r>
              <a:rPr lang="zh-CN" altLang="en-US" sz="168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Arial" panose="020B0604020202090204" pitchFamily="34" charset="0"/>
              </a:rPr>
              <a:t>效率上的考虑，输入越长越慢</a:t>
            </a:r>
            <a:endParaRPr lang="zh-CN" altLang="en-US" sz="168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9946" name="Text Placeholder 32"/>
          <p:cNvSpPr txBox="1">
            <a:spLocks noChangeArrowheads="1"/>
          </p:cNvSpPr>
          <p:nvPr/>
        </p:nvSpPr>
        <p:spPr bwMode="auto">
          <a:xfrm>
            <a:off x="4643161" y="3254068"/>
            <a:ext cx="3887362" cy="3098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85800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1pPr>
            <a:lvl2pPr marL="742950" indent="-285750" defTabSz="685800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2pPr>
            <a:lvl3pPr marL="1143000" indent="-228600" defTabSz="685800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3pPr>
            <a:lvl4pPr marL="1600200" indent="-228600" defTabSz="685800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4pPr>
            <a:lvl5pPr marL="2057400" indent="-228600" defTabSz="685800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ts val="750"/>
              </a:spcBef>
            </a:pPr>
            <a:r>
              <a:rPr lang="en-US" altLang="zh-CN" sz="168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Arial" panose="020B0604020202090204" pitchFamily="34" charset="0"/>
              </a:rPr>
              <a:t>02 </a:t>
            </a:r>
            <a:r>
              <a:rPr lang="zh-CN" altLang="en-US" sz="168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Arial" panose="020B0604020202090204" pitchFamily="34" charset="0"/>
              </a:rPr>
              <a:t>只需要相关信息，而不是所有信息</a:t>
            </a:r>
            <a:endParaRPr lang="zh-CN" altLang="en-US" sz="168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9947" name="Text Placeholder 32"/>
          <p:cNvSpPr txBox="1">
            <a:spLocks noChangeArrowheads="1"/>
          </p:cNvSpPr>
          <p:nvPr/>
        </p:nvSpPr>
        <p:spPr bwMode="auto">
          <a:xfrm>
            <a:off x="4643161" y="5090437"/>
            <a:ext cx="3602891" cy="302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85800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1pPr>
            <a:lvl2pPr marL="742950" indent="-285750" defTabSz="685800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2pPr>
            <a:lvl3pPr marL="1143000" indent="-228600" defTabSz="685800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3pPr>
            <a:lvl4pPr marL="1600200" indent="-228600" defTabSz="685800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4pPr>
            <a:lvl5pPr marL="2057400" indent="-228600" defTabSz="685800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ts val="750"/>
              </a:spcBef>
            </a:pPr>
            <a:r>
              <a:rPr lang="en-US" altLang="zh-CN" sz="168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Arial" panose="020B0604020202090204" pitchFamily="34" charset="0"/>
              </a:rPr>
              <a:t>04 </a:t>
            </a:r>
            <a:r>
              <a:rPr lang="zh-CN" altLang="en-US" sz="168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Arial" panose="020B0604020202090204" pitchFamily="34" charset="0"/>
              </a:rPr>
              <a:t>费用问题，输入越长越贵</a:t>
            </a:r>
            <a:endParaRPr lang="zh-CN" altLang="en-US" sz="168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9948" name="Oval 27"/>
          <p:cNvSpPr>
            <a:spLocks noChangeArrowheads="1"/>
          </p:cNvSpPr>
          <p:nvPr/>
        </p:nvSpPr>
        <p:spPr bwMode="auto">
          <a:xfrm>
            <a:off x="2704241" y="3912227"/>
            <a:ext cx="771504" cy="830557"/>
          </a:xfrm>
          <a:prstGeom prst="ellipse">
            <a:avLst/>
          </a:prstGeom>
          <a:solidFill>
            <a:srgbClr val="DE447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en-AU" altLang="en-US" sz="168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9949" name="Oval 28"/>
          <p:cNvSpPr>
            <a:spLocks noChangeArrowheads="1"/>
          </p:cNvSpPr>
          <p:nvPr/>
        </p:nvSpPr>
        <p:spPr bwMode="auto">
          <a:xfrm>
            <a:off x="8918497" y="2993725"/>
            <a:ext cx="771504" cy="830557"/>
          </a:xfrm>
          <a:prstGeom prst="ellipse">
            <a:avLst/>
          </a:prstGeom>
          <a:solidFill>
            <a:srgbClr val="51308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en-AU" altLang="en-US" sz="168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9950" name="Oval 29"/>
          <p:cNvSpPr>
            <a:spLocks noChangeArrowheads="1"/>
          </p:cNvSpPr>
          <p:nvPr/>
        </p:nvSpPr>
        <p:spPr bwMode="auto">
          <a:xfrm>
            <a:off x="8918497" y="4826602"/>
            <a:ext cx="771504" cy="830557"/>
          </a:xfrm>
          <a:prstGeom prst="ellipse">
            <a:avLst/>
          </a:prstGeom>
          <a:solidFill>
            <a:srgbClr val="51308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en-AU" altLang="en-US" sz="168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9951" name="Freeform 101"/>
          <p:cNvSpPr>
            <a:spLocks noEditPoints="1"/>
          </p:cNvSpPr>
          <p:nvPr/>
        </p:nvSpPr>
        <p:spPr bwMode="auto">
          <a:xfrm>
            <a:off x="9112801" y="5069800"/>
            <a:ext cx="324476" cy="342890"/>
          </a:xfrm>
          <a:custGeom>
            <a:avLst/>
            <a:gdLst>
              <a:gd name="T0" fmla="*/ 529356772 w 192"/>
              <a:gd name="T1" fmla="*/ 345445082 h 192"/>
              <a:gd name="T2" fmla="*/ 541667065 w 192"/>
              <a:gd name="T3" fmla="*/ 349416425 h 192"/>
              <a:gd name="T4" fmla="*/ 553977358 w 192"/>
              <a:gd name="T5" fmla="*/ 345445082 h 192"/>
              <a:gd name="T6" fmla="*/ 763258414 w 192"/>
              <a:gd name="T7" fmla="*/ 135001755 h 192"/>
              <a:gd name="T8" fmla="*/ 787878999 w 192"/>
              <a:gd name="T9" fmla="*/ 79412914 h 192"/>
              <a:gd name="T10" fmla="*/ 763258414 w 192"/>
              <a:gd name="T11" fmla="*/ 23824074 h 192"/>
              <a:gd name="T12" fmla="*/ 705809030 w 192"/>
              <a:gd name="T13" fmla="*/ 0 h 192"/>
              <a:gd name="T14" fmla="*/ 648359646 w 192"/>
              <a:gd name="T15" fmla="*/ 23824074 h 192"/>
              <a:gd name="T16" fmla="*/ 430870378 w 192"/>
              <a:gd name="T17" fmla="*/ 226326706 h 192"/>
              <a:gd name="T18" fmla="*/ 426768298 w 192"/>
              <a:gd name="T19" fmla="*/ 238238743 h 192"/>
              <a:gd name="T20" fmla="*/ 430870378 w 192"/>
              <a:gd name="T21" fmla="*/ 250150780 h 192"/>
              <a:gd name="T22" fmla="*/ 467803282 w 192"/>
              <a:gd name="T23" fmla="*/ 285886890 h 192"/>
              <a:gd name="T24" fmla="*/ 414458005 w 192"/>
              <a:gd name="T25" fmla="*/ 337504388 h 192"/>
              <a:gd name="T26" fmla="*/ 414458005 w 192"/>
              <a:gd name="T27" fmla="*/ 361328462 h 192"/>
              <a:gd name="T28" fmla="*/ 681186418 w 192"/>
              <a:gd name="T29" fmla="*/ 619419935 h 192"/>
              <a:gd name="T30" fmla="*/ 574495863 w 192"/>
              <a:gd name="T31" fmla="*/ 722656923 h 192"/>
              <a:gd name="T32" fmla="*/ 570391757 w 192"/>
              <a:gd name="T33" fmla="*/ 718685580 h 192"/>
              <a:gd name="T34" fmla="*/ 562183545 w 192"/>
              <a:gd name="T35" fmla="*/ 663096739 h 192"/>
              <a:gd name="T36" fmla="*/ 558081464 w 192"/>
              <a:gd name="T37" fmla="*/ 663096739 h 192"/>
              <a:gd name="T38" fmla="*/ 586806156 w 192"/>
              <a:gd name="T39" fmla="*/ 635301323 h 192"/>
              <a:gd name="T40" fmla="*/ 586806156 w 192"/>
              <a:gd name="T41" fmla="*/ 611477249 h 192"/>
              <a:gd name="T42" fmla="*/ 155933752 w 192"/>
              <a:gd name="T43" fmla="*/ 194561939 h 192"/>
              <a:gd name="T44" fmla="*/ 131313167 w 192"/>
              <a:gd name="T45" fmla="*/ 194561939 h 192"/>
              <a:gd name="T46" fmla="*/ 4104106 w 192"/>
              <a:gd name="T47" fmla="*/ 317651658 h 192"/>
              <a:gd name="T48" fmla="*/ 4104106 w 192"/>
              <a:gd name="T49" fmla="*/ 337504388 h 192"/>
              <a:gd name="T50" fmla="*/ 434974484 w 192"/>
              <a:gd name="T51" fmla="*/ 758391041 h 192"/>
              <a:gd name="T52" fmla="*/ 447284777 w 192"/>
              <a:gd name="T53" fmla="*/ 762362384 h 192"/>
              <a:gd name="T54" fmla="*/ 459597096 w 192"/>
              <a:gd name="T55" fmla="*/ 758391041 h 192"/>
              <a:gd name="T56" fmla="*/ 488321788 w 192"/>
              <a:gd name="T57" fmla="*/ 730597617 h 192"/>
              <a:gd name="T58" fmla="*/ 492423868 w 192"/>
              <a:gd name="T59" fmla="*/ 730597617 h 192"/>
              <a:gd name="T60" fmla="*/ 525252666 w 192"/>
              <a:gd name="T61" fmla="*/ 746479004 h 192"/>
              <a:gd name="T62" fmla="*/ 545771171 w 192"/>
              <a:gd name="T63" fmla="*/ 742509654 h 192"/>
              <a:gd name="T64" fmla="*/ 562183545 w 192"/>
              <a:gd name="T65" fmla="*/ 758391041 h 192"/>
              <a:gd name="T66" fmla="*/ 574495863 w 192"/>
              <a:gd name="T67" fmla="*/ 762362384 h 192"/>
              <a:gd name="T68" fmla="*/ 586806156 w 192"/>
              <a:gd name="T69" fmla="*/ 758391041 h 192"/>
              <a:gd name="T70" fmla="*/ 718119323 w 192"/>
              <a:gd name="T71" fmla="*/ 631331972 h 192"/>
              <a:gd name="T72" fmla="*/ 718119323 w 192"/>
              <a:gd name="T73" fmla="*/ 607507898 h 192"/>
              <a:gd name="T74" fmla="*/ 451388883 w 192"/>
              <a:gd name="T75" fmla="*/ 349416425 h 192"/>
              <a:gd name="T76" fmla="*/ 492423868 w 192"/>
              <a:gd name="T77" fmla="*/ 305739621 h 192"/>
              <a:gd name="T78" fmla="*/ 529356772 w 192"/>
              <a:gd name="T79" fmla="*/ 345445082 h 192"/>
              <a:gd name="T80" fmla="*/ 525252666 w 192"/>
              <a:gd name="T81" fmla="*/ 226326706 h 192"/>
              <a:gd name="T82" fmla="*/ 693496711 w 192"/>
              <a:gd name="T83" fmla="*/ 67500878 h 192"/>
              <a:gd name="T84" fmla="*/ 718119323 w 192"/>
              <a:gd name="T85" fmla="*/ 67500878 h 192"/>
              <a:gd name="T86" fmla="*/ 718119323 w 192"/>
              <a:gd name="T87" fmla="*/ 91324951 h 192"/>
              <a:gd name="T88" fmla="*/ 549873252 w 192"/>
              <a:gd name="T89" fmla="*/ 250150780 h 192"/>
              <a:gd name="T90" fmla="*/ 537562959 w 192"/>
              <a:gd name="T91" fmla="*/ 254120130 h 192"/>
              <a:gd name="T92" fmla="*/ 525252666 w 192"/>
              <a:gd name="T93" fmla="*/ 250150780 h 192"/>
              <a:gd name="T94" fmla="*/ 525252666 w 192"/>
              <a:gd name="T95" fmla="*/ 226326706 h 192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</a:gdLst>
            <a:ahLst/>
            <a:cxnLst>
              <a:cxn ang="T96">
                <a:pos x="T0" y="T1"/>
              </a:cxn>
              <a:cxn ang="T97">
                <a:pos x="T2" y="T3"/>
              </a:cxn>
              <a:cxn ang="T98">
                <a:pos x="T4" y="T5"/>
              </a:cxn>
              <a:cxn ang="T99">
                <a:pos x="T6" y="T7"/>
              </a:cxn>
              <a:cxn ang="T100">
                <a:pos x="T8" y="T9"/>
              </a:cxn>
              <a:cxn ang="T101">
                <a:pos x="T10" y="T11"/>
              </a:cxn>
              <a:cxn ang="T102">
                <a:pos x="T12" y="T13"/>
              </a:cxn>
              <a:cxn ang="T103">
                <a:pos x="T14" y="T15"/>
              </a:cxn>
              <a:cxn ang="T104">
                <a:pos x="T16" y="T17"/>
              </a:cxn>
              <a:cxn ang="T105">
                <a:pos x="T18" y="T19"/>
              </a:cxn>
              <a:cxn ang="T106">
                <a:pos x="T20" y="T21"/>
              </a:cxn>
              <a:cxn ang="T107">
                <a:pos x="T22" y="T23"/>
              </a:cxn>
              <a:cxn ang="T108">
                <a:pos x="T24" y="T25"/>
              </a:cxn>
              <a:cxn ang="T109">
                <a:pos x="T26" y="T27"/>
              </a:cxn>
              <a:cxn ang="T110">
                <a:pos x="T28" y="T29"/>
              </a:cxn>
              <a:cxn ang="T111">
                <a:pos x="T30" y="T31"/>
              </a:cxn>
              <a:cxn ang="T112">
                <a:pos x="T32" y="T33"/>
              </a:cxn>
              <a:cxn ang="T113">
                <a:pos x="T34" y="T35"/>
              </a:cxn>
              <a:cxn ang="T114">
                <a:pos x="T36" y="T37"/>
              </a:cxn>
              <a:cxn ang="T115">
                <a:pos x="T38" y="T39"/>
              </a:cxn>
              <a:cxn ang="T116">
                <a:pos x="T40" y="T41"/>
              </a:cxn>
              <a:cxn ang="T117">
                <a:pos x="T42" y="T43"/>
              </a:cxn>
              <a:cxn ang="T118">
                <a:pos x="T44" y="T45"/>
              </a:cxn>
              <a:cxn ang="T119">
                <a:pos x="T46" y="T47"/>
              </a:cxn>
              <a:cxn ang="T120">
                <a:pos x="T48" y="T49"/>
              </a:cxn>
              <a:cxn ang="T121">
                <a:pos x="T50" y="T51"/>
              </a:cxn>
              <a:cxn ang="T122">
                <a:pos x="T52" y="T53"/>
              </a:cxn>
              <a:cxn ang="T123">
                <a:pos x="T54" y="T55"/>
              </a:cxn>
              <a:cxn ang="T124">
                <a:pos x="T56" y="T57"/>
              </a:cxn>
              <a:cxn ang="T125">
                <a:pos x="T58" y="T59"/>
              </a:cxn>
              <a:cxn ang="T126">
                <a:pos x="T60" y="T61"/>
              </a:cxn>
              <a:cxn ang="T127">
                <a:pos x="T62" y="T63"/>
              </a:cxn>
              <a:cxn ang="T128">
                <a:pos x="T64" y="T65"/>
              </a:cxn>
              <a:cxn ang="T129">
                <a:pos x="T66" y="T67"/>
              </a:cxn>
              <a:cxn ang="T130">
                <a:pos x="T68" y="T69"/>
              </a:cxn>
              <a:cxn ang="T131">
                <a:pos x="T70" y="T71"/>
              </a:cxn>
              <a:cxn ang="T132">
                <a:pos x="T72" y="T73"/>
              </a:cxn>
              <a:cxn ang="T133">
                <a:pos x="T74" y="T75"/>
              </a:cxn>
              <a:cxn ang="T134">
                <a:pos x="T76" y="T77"/>
              </a:cxn>
              <a:cxn ang="T135">
                <a:pos x="T78" y="T79"/>
              </a:cxn>
              <a:cxn ang="T136">
                <a:pos x="T80" y="T81"/>
              </a:cxn>
              <a:cxn ang="T137">
                <a:pos x="T82" y="T83"/>
              </a:cxn>
              <a:cxn ang="T138">
                <a:pos x="T84" y="T85"/>
              </a:cxn>
              <a:cxn ang="T139">
                <a:pos x="T86" y="T87"/>
              </a:cxn>
              <a:cxn ang="T140">
                <a:pos x="T88" y="T89"/>
              </a:cxn>
              <a:cxn ang="T141">
                <a:pos x="T90" y="T91"/>
              </a:cxn>
              <a:cxn ang="T142">
                <a:pos x="T92" y="T93"/>
              </a:cxn>
              <a:cxn ang="T143">
                <a:pos x="T94" y="T95"/>
              </a:cxn>
            </a:cxnLst>
            <a:rect l="0" t="0" r="r" b="b"/>
            <a:pathLst>
              <a:path w="192" h="192">
                <a:moveTo>
                  <a:pt x="129" y="87"/>
                </a:moveTo>
                <a:cubicBezTo>
                  <a:pt x="130" y="87"/>
                  <a:pt x="131" y="88"/>
                  <a:pt x="132" y="88"/>
                </a:cubicBezTo>
                <a:cubicBezTo>
                  <a:pt x="133" y="88"/>
                  <a:pt x="134" y="87"/>
                  <a:pt x="135" y="87"/>
                </a:cubicBezTo>
                <a:cubicBezTo>
                  <a:pt x="186" y="34"/>
                  <a:pt x="186" y="34"/>
                  <a:pt x="186" y="34"/>
                </a:cubicBezTo>
                <a:cubicBezTo>
                  <a:pt x="190" y="30"/>
                  <a:pt x="192" y="25"/>
                  <a:pt x="192" y="20"/>
                </a:cubicBezTo>
                <a:cubicBezTo>
                  <a:pt x="192" y="15"/>
                  <a:pt x="190" y="9"/>
                  <a:pt x="186" y="6"/>
                </a:cubicBezTo>
                <a:cubicBezTo>
                  <a:pt x="182" y="2"/>
                  <a:pt x="177" y="0"/>
                  <a:pt x="172" y="0"/>
                </a:cubicBezTo>
                <a:cubicBezTo>
                  <a:pt x="167" y="0"/>
                  <a:pt x="162" y="2"/>
                  <a:pt x="158" y="6"/>
                </a:cubicBezTo>
                <a:cubicBezTo>
                  <a:pt x="105" y="57"/>
                  <a:pt x="105" y="57"/>
                  <a:pt x="105" y="57"/>
                </a:cubicBezTo>
                <a:cubicBezTo>
                  <a:pt x="105" y="58"/>
                  <a:pt x="104" y="59"/>
                  <a:pt x="104" y="60"/>
                </a:cubicBezTo>
                <a:cubicBezTo>
                  <a:pt x="104" y="61"/>
                  <a:pt x="105" y="62"/>
                  <a:pt x="105" y="63"/>
                </a:cubicBezTo>
                <a:cubicBezTo>
                  <a:pt x="114" y="72"/>
                  <a:pt x="114" y="72"/>
                  <a:pt x="114" y="72"/>
                </a:cubicBezTo>
                <a:cubicBezTo>
                  <a:pt x="101" y="85"/>
                  <a:pt x="101" y="85"/>
                  <a:pt x="101" y="85"/>
                </a:cubicBezTo>
                <a:cubicBezTo>
                  <a:pt x="100" y="87"/>
                  <a:pt x="100" y="89"/>
                  <a:pt x="101" y="91"/>
                </a:cubicBezTo>
                <a:cubicBezTo>
                  <a:pt x="166" y="156"/>
                  <a:pt x="166" y="156"/>
                  <a:pt x="166" y="156"/>
                </a:cubicBezTo>
                <a:cubicBezTo>
                  <a:pt x="140" y="182"/>
                  <a:pt x="140" y="182"/>
                  <a:pt x="140" y="182"/>
                </a:cubicBezTo>
                <a:cubicBezTo>
                  <a:pt x="139" y="181"/>
                  <a:pt x="139" y="181"/>
                  <a:pt x="139" y="181"/>
                </a:cubicBezTo>
                <a:cubicBezTo>
                  <a:pt x="141" y="177"/>
                  <a:pt x="140" y="171"/>
                  <a:pt x="137" y="167"/>
                </a:cubicBezTo>
                <a:cubicBezTo>
                  <a:pt x="136" y="167"/>
                  <a:pt x="136" y="167"/>
                  <a:pt x="136" y="167"/>
                </a:cubicBezTo>
                <a:cubicBezTo>
                  <a:pt x="143" y="160"/>
                  <a:pt x="143" y="160"/>
                  <a:pt x="143" y="160"/>
                </a:cubicBezTo>
                <a:cubicBezTo>
                  <a:pt x="144" y="158"/>
                  <a:pt x="144" y="156"/>
                  <a:pt x="143" y="154"/>
                </a:cubicBezTo>
                <a:cubicBezTo>
                  <a:pt x="38" y="49"/>
                  <a:pt x="38" y="49"/>
                  <a:pt x="38" y="49"/>
                </a:cubicBezTo>
                <a:cubicBezTo>
                  <a:pt x="36" y="47"/>
                  <a:pt x="34" y="47"/>
                  <a:pt x="32" y="49"/>
                </a:cubicBezTo>
                <a:cubicBezTo>
                  <a:pt x="1" y="80"/>
                  <a:pt x="1" y="80"/>
                  <a:pt x="1" y="80"/>
                </a:cubicBezTo>
                <a:cubicBezTo>
                  <a:pt x="0" y="81"/>
                  <a:pt x="0" y="84"/>
                  <a:pt x="1" y="85"/>
                </a:cubicBezTo>
                <a:cubicBezTo>
                  <a:pt x="106" y="191"/>
                  <a:pt x="106" y="191"/>
                  <a:pt x="106" y="191"/>
                </a:cubicBezTo>
                <a:cubicBezTo>
                  <a:pt x="107" y="191"/>
                  <a:pt x="108" y="192"/>
                  <a:pt x="109" y="192"/>
                </a:cubicBezTo>
                <a:cubicBezTo>
                  <a:pt x="110" y="192"/>
                  <a:pt x="111" y="191"/>
                  <a:pt x="112" y="191"/>
                </a:cubicBezTo>
                <a:cubicBezTo>
                  <a:pt x="119" y="184"/>
                  <a:pt x="119" y="184"/>
                  <a:pt x="119" y="184"/>
                </a:cubicBezTo>
                <a:cubicBezTo>
                  <a:pt x="119" y="184"/>
                  <a:pt x="119" y="184"/>
                  <a:pt x="120" y="184"/>
                </a:cubicBezTo>
                <a:cubicBezTo>
                  <a:pt x="122" y="187"/>
                  <a:pt x="125" y="188"/>
                  <a:pt x="128" y="188"/>
                </a:cubicBezTo>
                <a:cubicBezTo>
                  <a:pt x="130" y="188"/>
                  <a:pt x="132" y="187"/>
                  <a:pt x="133" y="187"/>
                </a:cubicBezTo>
                <a:cubicBezTo>
                  <a:pt x="137" y="191"/>
                  <a:pt x="137" y="191"/>
                  <a:pt x="137" y="191"/>
                </a:cubicBezTo>
                <a:cubicBezTo>
                  <a:pt x="138" y="191"/>
                  <a:pt x="139" y="192"/>
                  <a:pt x="140" y="192"/>
                </a:cubicBezTo>
                <a:cubicBezTo>
                  <a:pt x="141" y="192"/>
                  <a:pt x="142" y="191"/>
                  <a:pt x="143" y="191"/>
                </a:cubicBezTo>
                <a:cubicBezTo>
                  <a:pt x="175" y="159"/>
                  <a:pt x="175" y="159"/>
                  <a:pt x="175" y="159"/>
                </a:cubicBezTo>
                <a:cubicBezTo>
                  <a:pt x="176" y="157"/>
                  <a:pt x="176" y="155"/>
                  <a:pt x="175" y="153"/>
                </a:cubicBezTo>
                <a:cubicBezTo>
                  <a:pt x="110" y="88"/>
                  <a:pt x="110" y="88"/>
                  <a:pt x="110" y="88"/>
                </a:cubicBezTo>
                <a:cubicBezTo>
                  <a:pt x="120" y="77"/>
                  <a:pt x="120" y="77"/>
                  <a:pt x="120" y="77"/>
                </a:cubicBezTo>
                <a:lnTo>
                  <a:pt x="129" y="87"/>
                </a:lnTo>
                <a:close/>
                <a:moveTo>
                  <a:pt x="128" y="57"/>
                </a:moveTo>
                <a:cubicBezTo>
                  <a:pt x="169" y="17"/>
                  <a:pt x="169" y="17"/>
                  <a:pt x="169" y="17"/>
                </a:cubicBezTo>
                <a:cubicBezTo>
                  <a:pt x="171" y="16"/>
                  <a:pt x="173" y="16"/>
                  <a:pt x="175" y="17"/>
                </a:cubicBezTo>
                <a:cubicBezTo>
                  <a:pt x="176" y="19"/>
                  <a:pt x="176" y="21"/>
                  <a:pt x="175" y="23"/>
                </a:cubicBezTo>
                <a:cubicBezTo>
                  <a:pt x="134" y="63"/>
                  <a:pt x="134" y="63"/>
                  <a:pt x="134" y="63"/>
                </a:cubicBezTo>
                <a:cubicBezTo>
                  <a:pt x="133" y="64"/>
                  <a:pt x="132" y="64"/>
                  <a:pt x="131" y="64"/>
                </a:cubicBezTo>
                <a:cubicBezTo>
                  <a:pt x="130" y="64"/>
                  <a:pt x="129" y="64"/>
                  <a:pt x="128" y="63"/>
                </a:cubicBezTo>
                <a:cubicBezTo>
                  <a:pt x="126" y="61"/>
                  <a:pt x="126" y="59"/>
                  <a:pt x="128" y="5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36373" tIns="18187" rIns="36373" bIns="18187"/>
          <a:lstStyle/>
          <a:p>
            <a:endParaRPr lang="zh-CN" altLang="en-US" sz="168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pic>
        <p:nvPicPr>
          <p:cNvPr id="39952" name="组合 15"/>
          <p:cNvPicPr>
            <a:picLocks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2989" y="2335249"/>
            <a:ext cx="324158" cy="3171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53" name="组合 18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8675" y="3242638"/>
            <a:ext cx="325746" cy="3425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54" name="组合 21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3632" y="4159871"/>
            <a:ext cx="270185" cy="344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" name="组合 3"/>
          <p:cNvGrpSpPr/>
          <p:nvPr/>
        </p:nvGrpSpPr>
        <p:grpSpPr>
          <a:xfrm>
            <a:off x="9226745" y="264590"/>
            <a:ext cx="2599565" cy="338121"/>
            <a:chOff x="2895762" y="53069"/>
            <a:chExt cx="6563861" cy="853752"/>
          </a:xfrm>
        </p:grpSpPr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4"/>
            <a:srcRect l="5241" t="4897" r="5241" b="4897"/>
            <a:stretch>
              <a:fillRect/>
            </a:stretch>
          </p:blipFill>
          <p:spPr>
            <a:xfrm>
              <a:off x="2895762" y="53069"/>
              <a:ext cx="853751" cy="853752"/>
            </a:xfrm>
            <a:custGeom>
              <a:avLst/>
              <a:gdLst>
                <a:gd name="connsiteX0" fmla="*/ 853751 w 1707502"/>
                <a:gd name="connsiteY0" fmla="*/ 0 h 1707502"/>
                <a:gd name="connsiteX1" fmla="*/ 1707502 w 1707502"/>
                <a:gd name="connsiteY1" fmla="*/ 853751 h 1707502"/>
                <a:gd name="connsiteX2" fmla="*/ 853751 w 1707502"/>
                <a:gd name="connsiteY2" fmla="*/ 1707502 h 1707502"/>
                <a:gd name="connsiteX3" fmla="*/ 0 w 1707502"/>
                <a:gd name="connsiteY3" fmla="*/ 853751 h 1707502"/>
                <a:gd name="connsiteX4" fmla="*/ 853751 w 1707502"/>
                <a:gd name="connsiteY4" fmla="*/ 0 h 1707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7502" h="1707502">
                  <a:moveTo>
                    <a:pt x="853751" y="0"/>
                  </a:moveTo>
                  <a:cubicBezTo>
                    <a:pt x="1325265" y="0"/>
                    <a:pt x="1707502" y="382237"/>
                    <a:pt x="1707502" y="853751"/>
                  </a:cubicBezTo>
                  <a:cubicBezTo>
                    <a:pt x="1707502" y="1325265"/>
                    <a:pt x="1325265" y="1707502"/>
                    <a:pt x="853751" y="1707502"/>
                  </a:cubicBezTo>
                  <a:cubicBezTo>
                    <a:pt x="382237" y="1707502"/>
                    <a:pt x="0" y="1325265"/>
                    <a:pt x="0" y="853751"/>
                  </a:cubicBezTo>
                  <a:cubicBezTo>
                    <a:pt x="0" y="382237"/>
                    <a:pt x="382237" y="0"/>
                    <a:pt x="853751" y="0"/>
                  </a:cubicBezTo>
                  <a:close/>
                </a:path>
              </a:pathLst>
            </a:custGeom>
          </p:spPr>
        </p:pic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977821" y="60444"/>
              <a:ext cx="5481802" cy="813705"/>
            </a:xfrm>
            <a:prstGeom prst="rect">
              <a:avLst/>
            </a:prstGeom>
          </p:spPr>
        </p:pic>
      </p:grp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一级标题方正兰亭中黑简体"/>
          <p:cNvSpPr txBox="1"/>
          <p:nvPr/>
        </p:nvSpPr>
        <p:spPr>
          <a:xfrm>
            <a:off x="639789" y="455369"/>
            <a:ext cx="4495800" cy="588010"/>
          </a:xfrm>
          <a:prstGeom prst="rect">
            <a:avLst/>
          </a:prstGeom>
          <a:ln w="25400">
            <a:miter lim="400000"/>
          </a:ln>
        </p:spPr>
        <p:txBody>
          <a:bodyPr wrap="none" lIns="25398" tIns="25398" rIns="25398" bIns="25398" anchor="ctr">
            <a:spAutoFit/>
          </a:bodyPr>
          <a:lstStyle>
            <a:lvl1pPr defTabSz="825500">
              <a:defRPr sz="7000">
                <a:solidFill>
                  <a:srgbClr val="FFFFFF"/>
                </a:solidFill>
                <a:latin typeface="FZLanTingHeiS-DB-GB" panose="02000500000000000000" charset="-122"/>
                <a:ea typeface="FZLanTingHeiS-DB-GB" panose="02000500000000000000" charset="-122"/>
                <a:cs typeface="FZLanTingHeiS-DB-GB" panose="02000500000000000000" charset="-122"/>
                <a:sym typeface="FZLanTingHeiS-DB-GB" panose="02000500000000000000" charset="-122"/>
              </a:defRPr>
            </a:lvl1pPr>
          </a:lstStyle>
          <a:p>
            <a:r>
              <a:rPr lang="en-US" sz="350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LLM</a:t>
            </a:r>
            <a:r>
              <a:rPr lang="zh-CN" altLang="en-US" sz="350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时代应用开发范式</a:t>
            </a:r>
            <a:endParaRPr lang="zh-CN" altLang="en-US" sz="350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</a:endParaRPr>
          </a:p>
        </p:txBody>
      </p:sp>
      <p:sp>
        <p:nvSpPr>
          <p:cNvPr id="126" name="二级标题方正兰亭黑简体"/>
          <p:cNvSpPr txBox="1"/>
          <p:nvPr/>
        </p:nvSpPr>
        <p:spPr>
          <a:xfrm>
            <a:off x="639789" y="1103997"/>
            <a:ext cx="3516630" cy="395605"/>
          </a:xfrm>
          <a:prstGeom prst="rect">
            <a:avLst/>
          </a:prstGeom>
          <a:ln w="25400">
            <a:miter lim="400000"/>
          </a:ln>
        </p:spPr>
        <p:txBody>
          <a:bodyPr wrap="none" lIns="25398" tIns="25398" rIns="25398" bIns="25398" anchor="ctr">
            <a:spAutoFit/>
          </a:bodyPr>
          <a:lstStyle>
            <a:lvl1pPr defTabSz="825500">
              <a:defRPr sz="4500">
                <a:solidFill>
                  <a:srgbClr val="DDDDDD"/>
                </a:solidFill>
              </a:defRPr>
            </a:lvl1pPr>
          </a:lstStyle>
          <a:p>
            <a:r>
              <a:rPr lang="en-US" altLang="zh-CN" sz="225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Embedding</a:t>
            </a:r>
            <a:r>
              <a:rPr lang="zh-CN" altLang="en-US" sz="225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辅助：工作流程</a:t>
            </a:r>
            <a:endParaRPr lang="zh-CN" altLang="en-US" sz="225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94552" y="1878056"/>
            <a:ext cx="10202897" cy="4151198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9226745" y="264590"/>
            <a:ext cx="2599565" cy="338121"/>
            <a:chOff x="2895762" y="53069"/>
            <a:chExt cx="6563861" cy="853752"/>
          </a:xfrm>
        </p:grpSpPr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2"/>
            <a:srcRect l="5241" t="4897" r="5241" b="4897"/>
            <a:stretch>
              <a:fillRect/>
            </a:stretch>
          </p:blipFill>
          <p:spPr>
            <a:xfrm>
              <a:off x="2895762" y="53069"/>
              <a:ext cx="853751" cy="853752"/>
            </a:xfrm>
            <a:custGeom>
              <a:avLst/>
              <a:gdLst>
                <a:gd name="connsiteX0" fmla="*/ 853751 w 1707502"/>
                <a:gd name="connsiteY0" fmla="*/ 0 h 1707502"/>
                <a:gd name="connsiteX1" fmla="*/ 1707502 w 1707502"/>
                <a:gd name="connsiteY1" fmla="*/ 853751 h 1707502"/>
                <a:gd name="connsiteX2" fmla="*/ 853751 w 1707502"/>
                <a:gd name="connsiteY2" fmla="*/ 1707502 h 1707502"/>
                <a:gd name="connsiteX3" fmla="*/ 0 w 1707502"/>
                <a:gd name="connsiteY3" fmla="*/ 853751 h 1707502"/>
                <a:gd name="connsiteX4" fmla="*/ 853751 w 1707502"/>
                <a:gd name="connsiteY4" fmla="*/ 0 h 1707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7502" h="1707502">
                  <a:moveTo>
                    <a:pt x="853751" y="0"/>
                  </a:moveTo>
                  <a:cubicBezTo>
                    <a:pt x="1325265" y="0"/>
                    <a:pt x="1707502" y="382237"/>
                    <a:pt x="1707502" y="853751"/>
                  </a:cubicBezTo>
                  <a:cubicBezTo>
                    <a:pt x="1707502" y="1325265"/>
                    <a:pt x="1325265" y="1707502"/>
                    <a:pt x="853751" y="1707502"/>
                  </a:cubicBezTo>
                  <a:cubicBezTo>
                    <a:pt x="382237" y="1707502"/>
                    <a:pt x="0" y="1325265"/>
                    <a:pt x="0" y="853751"/>
                  </a:cubicBezTo>
                  <a:cubicBezTo>
                    <a:pt x="0" y="382237"/>
                    <a:pt x="382237" y="0"/>
                    <a:pt x="853751" y="0"/>
                  </a:cubicBezTo>
                  <a:close/>
                </a:path>
              </a:pathLst>
            </a:custGeom>
          </p:spPr>
        </p:pic>
        <p:pic>
          <p:nvPicPr>
            <p:cNvPr id="3" name="图片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77821" y="60444"/>
              <a:ext cx="5481802" cy="813705"/>
            </a:xfrm>
            <a:prstGeom prst="rect">
              <a:avLst/>
            </a:prstGeom>
          </p:spPr>
        </p:pic>
      </p:grp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一级标题方正兰亭中黑简体"/>
          <p:cNvSpPr txBox="1"/>
          <p:nvPr/>
        </p:nvSpPr>
        <p:spPr>
          <a:xfrm>
            <a:off x="639789" y="455369"/>
            <a:ext cx="4495800" cy="588010"/>
          </a:xfrm>
          <a:prstGeom prst="rect">
            <a:avLst/>
          </a:prstGeom>
          <a:ln w="25400">
            <a:miter lim="400000"/>
          </a:ln>
        </p:spPr>
        <p:txBody>
          <a:bodyPr wrap="none" lIns="25398" tIns="25398" rIns="25398" bIns="25398" anchor="ctr">
            <a:spAutoFit/>
          </a:bodyPr>
          <a:lstStyle>
            <a:lvl1pPr defTabSz="825500">
              <a:defRPr sz="7000">
                <a:solidFill>
                  <a:srgbClr val="FFFFFF"/>
                </a:solidFill>
                <a:latin typeface="FZLanTingHeiS-DB-GB" panose="02000500000000000000" charset="-122"/>
                <a:ea typeface="FZLanTingHeiS-DB-GB" panose="02000500000000000000" charset="-122"/>
                <a:cs typeface="FZLanTingHeiS-DB-GB" panose="02000500000000000000" charset="-122"/>
                <a:sym typeface="FZLanTingHeiS-DB-GB" panose="02000500000000000000" charset="-122"/>
              </a:defRPr>
            </a:lvl1pPr>
          </a:lstStyle>
          <a:p>
            <a:r>
              <a:rPr lang="en-US" sz="350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LLM</a:t>
            </a:r>
            <a:r>
              <a:rPr lang="zh-CN" altLang="en-US" sz="350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时代应用开发范式</a:t>
            </a:r>
            <a:endParaRPr lang="zh-CN" altLang="en-US" sz="350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</a:endParaRPr>
          </a:p>
        </p:txBody>
      </p:sp>
      <p:sp>
        <p:nvSpPr>
          <p:cNvPr id="126" name="二级标题方正兰亭黑简体"/>
          <p:cNvSpPr txBox="1"/>
          <p:nvPr/>
        </p:nvSpPr>
        <p:spPr>
          <a:xfrm>
            <a:off x="639789" y="1103997"/>
            <a:ext cx="3683635" cy="395605"/>
          </a:xfrm>
          <a:prstGeom prst="rect">
            <a:avLst/>
          </a:prstGeom>
          <a:ln w="25400">
            <a:miter lim="400000"/>
          </a:ln>
        </p:spPr>
        <p:txBody>
          <a:bodyPr wrap="none" lIns="25398" tIns="25398" rIns="25398" bIns="25398" anchor="ctr">
            <a:spAutoFit/>
          </a:bodyPr>
          <a:lstStyle>
            <a:lvl1pPr defTabSz="825500">
              <a:defRPr sz="4500">
                <a:solidFill>
                  <a:srgbClr val="DDDDDD"/>
                </a:solidFill>
              </a:defRPr>
            </a:lvl1pPr>
          </a:lstStyle>
          <a:p>
            <a:r>
              <a:rPr lang="zh-CN" altLang="en-US" sz="225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</a:rPr>
              <a:t>五花八门的插件 </a:t>
            </a:r>
            <a:r>
              <a:rPr lang="en-US" altLang="zh-CN" sz="225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</a:rPr>
              <a:t>&lt;=&gt; Agent</a:t>
            </a:r>
            <a:endParaRPr lang="en-US" altLang="zh-CN" sz="225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9226745" y="264590"/>
            <a:ext cx="2599565" cy="338121"/>
            <a:chOff x="2895762" y="53069"/>
            <a:chExt cx="6563861" cy="853752"/>
          </a:xfrm>
        </p:grpSpPr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1"/>
            <a:srcRect l="5241" t="4897" r="5241" b="4897"/>
            <a:stretch>
              <a:fillRect/>
            </a:stretch>
          </p:blipFill>
          <p:spPr>
            <a:xfrm>
              <a:off x="2895762" y="53069"/>
              <a:ext cx="853751" cy="853752"/>
            </a:xfrm>
            <a:custGeom>
              <a:avLst/>
              <a:gdLst>
                <a:gd name="connsiteX0" fmla="*/ 853751 w 1707502"/>
                <a:gd name="connsiteY0" fmla="*/ 0 h 1707502"/>
                <a:gd name="connsiteX1" fmla="*/ 1707502 w 1707502"/>
                <a:gd name="connsiteY1" fmla="*/ 853751 h 1707502"/>
                <a:gd name="connsiteX2" fmla="*/ 853751 w 1707502"/>
                <a:gd name="connsiteY2" fmla="*/ 1707502 h 1707502"/>
                <a:gd name="connsiteX3" fmla="*/ 0 w 1707502"/>
                <a:gd name="connsiteY3" fmla="*/ 853751 h 1707502"/>
                <a:gd name="connsiteX4" fmla="*/ 853751 w 1707502"/>
                <a:gd name="connsiteY4" fmla="*/ 0 h 1707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7502" h="1707502">
                  <a:moveTo>
                    <a:pt x="853751" y="0"/>
                  </a:moveTo>
                  <a:cubicBezTo>
                    <a:pt x="1325265" y="0"/>
                    <a:pt x="1707502" y="382237"/>
                    <a:pt x="1707502" y="853751"/>
                  </a:cubicBezTo>
                  <a:cubicBezTo>
                    <a:pt x="1707502" y="1325265"/>
                    <a:pt x="1325265" y="1707502"/>
                    <a:pt x="853751" y="1707502"/>
                  </a:cubicBezTo>
                  <a:cubicBezTo>
                    <a:pt x="382237" y="1707502"/>
                    <a:pt x="0" y="1325265"/>
                    <a:pt x="0" y="853751"/>
                  </a:cubicBezTo>
                  <a:cubicBezTo>
                    <a:pt x="0" y="382237"/>
                    <a:pt x="382237" y="0"/>
                    <a:pt x="853751" y="0"/>
                  </a:cubicBezTo>
                  <a:close/>
                </a:path>
              </a:pathLst>
            </a:custGeom>
          </p:spPr>
        </p:pic>
        <p:pic>
          <p:nvPicPr>
            <p:cNvPr id="3" name="图片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77821" y="60444"/>
              <a:ext cx="5481802" cy="813705"/>
            </a:xfrm>
            <a:prstGeom prst="rect">
              <a:avLst/>
            </a:prstGeom>
          </p:spPr>
        </p:pic>
      </p:grpSp>
      <p:sp>
        <p:nvSpPr>
          <p:cNvPr id="30722" name="稻壳儿小白白(http://dwz.cn/Wu2UP)"/>
          <p:cNvSpPr>
            <a:spLocks noChangeAspect="1"/>
          </p:cNvSpPr>
          <p:nvPr/>
        </p:nvSpPr>
        <p:spPr bwMode="auto">
          <a:xfrm>
            <a:off x="7327958" y="3135477"/>
            <a:ext cx="1590581" cy="1400990"/>
          </a:xfrm>
          <a:custGeom>
            <a:avLst/>
            <a:gdLst>
              <a:gd name="T0" fmla="*/ 2147483647 w 145"/>
              <a:gd name="T1" fmla="*/ 2147483647 h 143"/>
              <a:gd name="T2" fmla="*/ 2147483647 w 145"/>
              <a:gd name="T3" fmla="*/ 2147483647 h 143"/>
              <a:gd name="T4" fmla="*/ 1429597061 w 145"/>
              <a:gd name="T5" fmla="*/ 2147483647 h 143"/>
              <a:gd name="T6" fmla="*/ 357402607 w 145"/>
              <a:gd name="T7" fmla="*/ 2147483647 h 143"/>
              <a:gd name="T8" fmla="*/ 0 w 145"/>
              <a:gd name="T9" fmla="*/ 2147483647 h 143"/>
              <a:gd name="T10" fmla="*/ 1072194454 w 145"/>
              <a:gd name="T11" fmla="*/ 2147483647 h 143"/>
              <a:gd name="T12" fmla="*/ 2147483647 w 145"/>
              <a:gd name="T13" fmla="*/ 2147483647 h 143"/>
              <a:gd name="T14" fmla="*/ 2147483647 w 145"/>
              <a:gd name="T15" fmla="*/ 2147483647 h 143"/>
              <a:gd name="T16" fmla="*/ 2147483647 w 145"/>
              <a:gd name="T17" fmla="*/ 1424472653 h 143"/>
              <a:gd name="T18" fmla="*/ 2147483647 w 145"/>
              <a:gd name="T19" fmla="*/ 178060750 h 143"/>
              <a:gd name="T20" fmla="*/ 2147483647 w 145"/>
              <a:gd name="T21" fmla="*/ 534182249 h 143"/>
              <a:gd name="T22" fmla="*/ 2147483647 w 145"/>
              <a:gd name="T23" fmla="*/ 2147483647 h 143"/>
              <a:gd name="T24" fmla="*/ 2147483647 w 145"/>
              <a:gd name="T25" fmla="*/ 2147483647 h 143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145" h="143">
                <a:moveTo>
                  <a:pt x="145" y="74"/>
                </a:moveTo>
                <a:cubicBezTo>
                  <a:pt x="145" y="82"/>
                  <a:pt x="133" y="88"/>
                  <a:pt x="133" y="88"/>
                </a:cubicBezTo>
                <a:cubicBezTo>
                  <a:pt x="8" y="143"/>
                  <a:pt x="8" y="143"/>
                  <a:pt x="8" y="143"/>
                </a:cubicBezTo>
                <a:cubicBezTo>
                  <a:pt x="8" y="143"/>
                  <a:pt x="4" y="143"/>
                  <a:pt x="2" y="141"/>
                </a:cubicBezTo>
                <a:cubicBezTo>
                  <a:pt x="0" y="139"/>
                  <a:pt x="0" y="135"/>
                  <a:pt x="0" y="135"/>
                </a:cubicBezTo>
                <a:cubicBezTo>
                  <a:pt x="6" y="108"/>
                  <a:pt x="6" y="108"/>
                  <a:pt x="6" y="108"/>
                </a:cubicBezTo>
                <a:cubicBezTo>
                  <a:pt x="6" y="108"/>
                  <a:pt x="50" y="92"/>
                  <a:pt x="50" y="73"/>
                </a:cubicBezTo>
                <a:cubicBezTo>
                  <a:pt x="49" y="57"/>
                  <a:pt x="21" y="44"/>
                  <a:pt x="21" y="44"/>
                </a:cubicBezTo>
                <a:cubicBezTo>
                  <a:pt x="29" y="8"/>
                  <a:pt x="29" y="8"/>
                  <a:pt x="29" y="8"/>
                </a:cubicBezTo>
                <a:cubicBezTo>
                  <a:pt x="29" y="8"/>
                  <a:pt x="31" y="3"/>
                  <a:pt x="36" y="1"/>
                </a:cubicBezTo>
                <a:cubicBezTo>
                  <a:pt x="40" y="0"/>
                  <a:pt x="44" y="3"/>
                  <a:pt x="44" y="3"/>
                </a:cubicBezTo>
                <a:cubicBezTo>
                  <a:pt x="138" y="61"/>
                  <a:pt x="138" y="61"/>
                  <a:pt x="138" y="61"/>
                </a:cubicBezTo>
                <a:cubicBezTo>
                  <a:pt x="138" y="61"/>
                  <a:pt x="145" y="65"/>
                  <a:pt x="145" y="74"/>
                </a:cubicBezTo>
                <a:close/>
              </a:path>
            </a:pathLst>
          </a:custGeom>
          <a:solidFill>
            <a:srgbClr val="32BB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endParaRPr lang="zh-CN" altLang="en-US" sz="216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30723" name="稻壳儿小白白(http://dwz.cn/Wu2UP)"/>
          <p:cNvSpPr/>
          <p:nvPr/>
        </p:nvSpPr>
        <p:spPr bwMode="auto">
          <a:xfrm>
            <a:off x="6072396" y="3158320"/>
            <a:ext cx="1496928" cy="1318758"/>
          </a:xfrm>
          <a:custGeom>
            <a:avLst/>
            <a:gdLst>
              <a:gd name="T0" fmla="*/ 2147483647 w 145"/>
              <a:gd name="T1" fmla="*/ 2147483647 h 143"/>
              <a:gd name="T2" fmla="*/ 2147483647 w 145"/>
              <a:gd name="T3" fmla="*/ 2147483647 h 143"/>
              <a:gd name="T4" fmla="*/ 834728518 w 145"/>
              <a:gd name="T5" fmla="*/ 2147483647 h 143"/>
              <a:gd name="T6" fmla="*/ 208677022 w 145"/>
              <a:gd name="T7" fmla="*/ 2147483647 h 143"/>
              <a:gd name="T8" fmla="*/ 0 w 145"/>
              <a:gd name="T9" fmla="*/ 2147483647 h 143"/>
              <a:gd name="T10" fmla="*/ 626041281 w 145"/>
              <a:gd name="T11" fmla="*/ 2147483647 h 143"/>
              <a:gd name="T12" fmla="*/ 2147483647 w 145"/>
              <a:gd name="T13" fmla="*/ 2147483647 h 143"/>
              <a:gd name="T14" fmla="*/ 2147483647 w 145"/>
              <a:gd name="T15" fmla="*/ 2147483647 h 143"/>
              <a:gd name="T16" fmla="*/ 2147483647 w 145"/>
              <a:gd name="T17" fmla="*/ 832671473 h 143"/>
              <a:gd name="T18" fmla="*/ 2147483647 w 145"/>
              <a:gd name="T19" fmla="*/ 104082659 h 143"/>
              <a:gd name="T20" fmla="*/ 2147483647 w 145"/>
              <a:gd name="T21" fmla="*/ 312258179 h 143"/>
              <a:gd name="T22" fmla="*/ 2147483647 w 145"/>
              <a:gd name="T23" fmla="*/ 2147483647 h 143"/>
              <a:gd name="T24" fmla="*/ 2147483647 w 145"/>
              <a:gd name="T25" fmla="*/ 2147483647 h 143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145" h="143">
                <a:moveTo>
                  <a:pt x="145" y="74"/>
                </a:moveTo>
                <a:cubicBezTo>
                  <a:pt x="145" y="82"/>
                  <a:pt x="133" y="88"/>
                  <a:pt x="133" y="88"/>
                </a:cubicBezTo>
                <a:cubicBezTo>
                  <a:pt x="8" y="143"/>
                  <a:pt x="8" y="143"/>
                  <a:pt x="8" y="143"/>
                </a:cubicBezTo>
                <a:cubicBezTo>
                  <a:pt x="8" y="143"/>
                  <a:pt x="4" y="143"/>
                  <a:pt x="2" y="141"/>
                </a:cubicBezTo>
                <a:cubicBezTo>
                  <a:pt x="0" y="139"/>
                  <a:pt x="0" y="135"/>
                  <a:pt x="0" y="135"/>
                </a:cubicBezTo>
                <a:cubicBezTo>
                  <a:pt x="6" y="108"/>
                  <a:pt x="6" y="108"/>
                  <a:pt x="6" y="108"/>
                </a:cubicBezTo>
                <a:cubicBezTo>
                  <a:pt x="6" y="108"/>
                  <a:pt x="50" y="92"/>
                  <a:pt x="50" y="73"/>
                </a:cubicBezTo>
                <a:cubicBezTo>
                  <a:pt x="49" y="57"/>
                  <a:pt x="21" y="44"/>
                  <a:pt x="21" y="44"/>
                </a:cubicBezTo>
                <a:cubicBezTo>
                  <a:pt x="29" y="8"/>
                  <a:pt x="29" y="8"/>
                  <a:pt x="29" y="8"/>
                </a:cubicBezTo>
                <a:cubicBezTo>
                  <a:pt x="29" y="8"/>
                  <a:pt x="31" y="3"/>
                  <a:pt x="36" y="1"/>
                </a:cubicBezTo>
                <a:cubicBezTo>
                  <a:pt x="40" y="0"/>
                  <a:pt x="44" y="3"/>
                  <a:pt x="44" y="3"/>
                </a:cubicBezTo>
                <a:cubicBezTo>
                  <a:pt x="138" y="61"/>
                  <a:pt x="138" y="61"/>
                  <a:pt x="138" y="61"/>
                </a:cubicBezTo>
                <a:cubicBezTo>
                  <a:pt x="138" y="61"/>
                  <a:pt x="145" y="65"/>
                  <a:pt x="145" y="74"/>
                </a:cubicBezTo>
                <a:close/>
              </a:path>
            </a:pathLst>
          </a:custGeom>
          <a:solidFill>
            <a:srgbClr val="117A6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endParaRPr lang="zh-CN" altLang="en-US" sz="216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30724" name="稻壳儿小白白(http://dwz.cn/Wu2UP)"/>
          <p:cNvSpPr/>
          <p:nvPr/>
        </p:nvSpPr>
        <p:spPr bwMode="auto">
          <a:xfrm>
            <a:off x="5143479" y="3265678"/>
            <a:ext cx="1309621" cy="1144396"/>
          </a:xfrm>
          <a:custGeom>
            <a:avLst/>
            <a:gdLst>
              <a:gd name="T0" fmla="*/ 2147483647 w 127"/>
              <a:gd name="T1" fmla="*/ 2147483647 h 124"/>
              <a:gd name="T2" fmla="*/ 2147483647 w 127"/>
              <a:gd name="T3" fmla="*/ 2147483647 h 124"/>
              <a:gd name="T4" fmla="*/ 832320000 w 127"/>
              <a:gd name="T5" fmla="*/ 2147483647 h 124"/>
              <a:gd name="T6" fmla="*/ 208080000 w 127"/>
              <a:gd name="T7" fmla="*/ 2147483647 h 124"/>
              <a:gd name="T8" fmla="*/ 104040000 w 127"/>
              <a:gd name="T9" fmla="*/ 2147483647 h 124"/>
              <a:gd name="T10" fmla="*/ 624240000 w 127"/>
              <a:gd name="T11" fmla="*/ 2147483647 h 124"/>
              <a:gd name="T12" fmla="*/ 2147483647 w 127"/>
              <a:gd name="T13" fmla="*/ 2147483647 h 124"/>
              <a:gd name="T14" fmla="*/ 1976760000 w 127"/>
              <a:gd name="T15" fmla="*/ 2147483647 h 124"/>
              <a:gd name="T16" fmla="*/ 2147483647 w 127"/>
              <a:gd name="T17" fmla="*/ 624670448 h 124"/>
              <a:gd name="T18" fmla="*/ 2147483647 w 127"/>
              <a:gd name="T19" fmla="*/ 104116843 h 124"/>
              <a:gd name="T20" fmla="*/ 2147483647 w 127"/>
              <a:gd name="T21" fmla="*/ 208223483 h 124"/>
              <a:gd name="T22" fmla="*/ 2147483647 w 127"/>
              <a:gd name="T23" fmla="*/ 2147483647 h 124"/>
              <a:gd name="T24" fmla="*/ 2147483647 w 127"/>
              <a:gd name="T25" fmla="*/ 2147483647 h 124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127" h="124">
                <a:moveTo>
                  <a:pt x="127" y="64"/>
                </a:moveTo>
                <a:cubicBezTo>
                  <a:pt x="127" y="71"/>
                  <a:pt x="117" y="76"/>
                  <a:pt x="117" y="76"/>
                </a:cubicBezTo>
                <a:cubicBezTo>
                  <a:pt x="8" y="124"/>
                  <a:pt x="8" y="124"/>
                  <a:pt x="8" y="124"/>
                </a:cubicBezTo>
                <a:cubicBezTo>
                  <a:pt x="8" y="124"/>
                  <a:pt x="4" y="124"/>
                  <a:pt x="2" y="123"/>
                </a:cubicBezTo>
                <a:cubicBezTo>
                  <a:pt x="0" y="121"/>
                  <a:pt x="1" y="118"/>
                  <a:pt x="1" y="118"/>
                </a:cubicBezTo>
                <a:cubicBezTo>
                  <a:pt x="6" y="94"/>
                  <a:pt x="6" y="94"/>
                  <a:pt x="6" y="94"/>
                </a:cubicBezTo>
                <a:cubicBezTo>
                  <a:pt x="6" y="94"/>
                  <a:pt x="39" y="81"/>
                  <a:pt x="39" y="62"/>
                </a:cubicBezTo>
                <a:cubicBezTo>
                  <a:pt x="40" y="48"/>
                  <a:pt x="19" y="38"/>
                  <a:pt x="19" y="38"/>
                </a:cubicBezTo>
                <a:cubicBezTo>
                  <a:pt x="26" y="6"/>
                  <a:pt x="26" y="6"/>
                  <a:pt x="26" y="6"/>
                </a:cubicBezTo>
                <a:cubicBezTo>
                  <a:pt x="26" y="6"/>
                  <a:pt x="28" y="2"/>
                  <a:pt x="32" y="1"/>
                </a:cubicBezTo>
                <a:cubicBezTo>
                  <a:pt x="36" y="0"/>
                  <a:pt x="39" y="2"/>
                  <a:pt x="39" y="2"/>
                </a:cubicBezTo>
                <a:cubicBezTo>
                  <a:pt x="121" y="52"/>
                  <a:pt x="121" y="52"/>
                  <a:pt x="121" y="52"/>
                </a:cubicBezTo>
                <a:cubicBezTo>
                  <a:pt x="121" y="52"/>
                  <a:pt x="127" y="57"/>
                  <a:pt x="127" y="64"/>
                </a:cubicBezTo>
                <a:close/>
              </a:path>
            </a:pathLst>
          </a:custGeom>
          <a:solidFill>
            <a:srgbClr val="32BB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endParaRPr lang="zh-CN" altLang="en-US" sz="216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30725" name="稻壳儿小白白(http://dwz.cn/Wu2UP)"/>
          <p:cNvSpPr/>
          <p:nvPr/>
        </p:nvSpPr>
        <p:spPr bwMode="auto">
          <a:xfrm>
            <a:off x="4274713" y="3306033"/>
            <a:ext cx="1178659" cy="1016479"/>
          </a:xfrm>
          <a:custGeom>
            <a:avLst/>
            <a:gdLst>
              <a:gd name="T0" fmla="*/ 1556056435 w 101"/>
              <a:gd name="T1" fmla="*/ 2147483647 h 102"/>
              <a:gd name="T2" fmla="*/ 2147483647 w 101"/>
              <a:gd name="T3" fmla="*/ 521200280 h 102"/>
              <a:gd name="T4" fmla="*/ 2147483647 w 101"/>
              <a:gd name="T5" fmla="*/ 104242098 h 102"/>
              <a:gd name="T6" fmla="*/ 2147483647 w 101"/>
              <a:gd name="T7" fmla="*/ 208484196 h 102"/>
              <a:gd name="T8" fmla="*/ 2147483647 w 101"/>
              <a:gd name="T9" fmla="*/ 2147483647 h 102"/>
              <a:gd name="T10" fmla="*/ 2147483647 w 101"/>
              <a:gd name="T11" fmla="*/ 2147483647 h 102"/>
              <a:gd name="T12" fmla="*/ 2147483647 w 101"/>
              <a:gd name="T13" fmla="*/ 2147483647 h 102"/>
              <a:gd name="T14" fmla="*/ 622424611 w 101"/>
              <a:gd name="T15" fmla="*/ 2147483647 h 102"/>
              <a:gd name="T16" fmla="*/ 207471475 w 101"/>
              <a:gd name="T17" fmla="*/ 2147483647 h 102"/>
              <a:gd name="T18" fmla="*/ 0 w 101"/>
              <a:gd name="T19" fmla="*/ 2147483647 h 102"/>
              <a:gd name="T20" fmla="*/ 518688873 w 101"/>
              <a:gd name="T21" fmla="*/ 2147483647 h 102"/>
              <a:gd name="T22" fmla="*/ 1556056435 w 101"/>
              <a:gd name="T23" fmla="*/ 2147483647 h 102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0" t="0" r="r" b="b"/>
            <a:pathLst>
              <a:path w="101" h="102">
                <a:moveTo>
                  <a:pt x="15" y="31"/>
                </a:moveTo>
                <a:cubicBezTo>
                  <a:pt x="21" y="5"/>
                  <a:pt x="21" y="5"/>
                  <a:pt x="21" y="5"/>
                </a:cubicBezTo>
                <a:cubicBezTo>
                  <a:pt x="21" y="5"/>
                  <a:pt x="22" y="2"/>
                  <a:pt x="26" y="1"/>
                </a:cubicBezTo>
                <a:cubicBezTo>
                  <a:pt x="29" y="0"/>
                  <a:pt x="32" y="2"/>
                  <a:pt x="32" y="2"/>
                </a:cubicBezTo>
                <a:cubicBezTo>
                  <a:pt x="95" y="41"/>
                  <a:pt x="95" y="41"/>
                  <a:pt x="95" y="41"/>
                </a:cubicBezTo>
                <a:cubicBezTo>
                  <a:pt x="95" y="41"/>
                  <a:pt x="101" y="46"/>
                  <a:pt x="101" y="51"/>
                </a:cubicBezTo>
                <a:cubicBezTo>
                  <a:pt x="101" y="60"/>
                  <a:pt x="94" y="63"/>
                  <a:pt x="94" y="63"/>
                </a:cubicBezTo>
                <a:cubicBezTo>
                  <a:pt x="6" y="102"/>
                  <a:pt x="6" y="102"/>
                  <a:pt x="6" y="102"/>
                </a:cubicBezTo>
                <a:cubicBezTo>
                  <a:pt x="6" y="102"/>
                  <a:pt x="3" y="102"/>
                  <a:pt x="2" y="101"/>
                </a:cubicBezTo>
                <a:cubicBezTo>
                  <a:pt x="0" y="99"/>
                  <a:pt x="0" y="97"/>
                  <a:pt x="0" y="97"/>
                </a:cubicBezTo>
                <a:cubicBezTo>
                  <a:pt x="5" y="77"/>
                  <a:pt x="5" y="77"/>
                  <a:pt x="5" y="77"/>
                </a:cubicBezTo>
                <a:lnTo>
                  <a:pt x="15" y="31"/>
                </a:lnTo>
                <a:close/>
              </a:path>
            </a:pathLst>
          </a:custGeom>
          <a:solidFill>
            <a:srgbClr val="117A6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endParaRPr lang="zh-CN" altLang="en-US" sz="216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30726" name="稻壳儿小白白(http://dwz.cn/Wu2UP)"/>
          <p:cNvSpPr/>
          <p:nvPr/>
        </p:nvSpPr>
        <p:spPr bwMode="auto">
          <a:xfrm>
            <a:off x="8430476" y="3306033"/>
            <a:ext cx="2576604" cy="259640"/>
          </a:xfrm>
          <a:custGeom>
            <a:avLst/>
            <a:gdLst>
              <a:gd name="T0" fmla="*/ 0 w 1600200"/>
              <a:gd name="T1" fmla="*/ 149449 h 552450"/>
              <a:gd name="T2" fmla="*/ 435218 w 1600200"/>
              <a:gd name="T3" fmla="*/ 0 h 552450"/>
              <a:gd name="T4" fmla="*/ 4062041 w 1600200"/>
              <a:gd name="T5" fmla="*/ 0 h 55245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600200" h="552450">
                <a:moveTo>
                  <a:pt x="0" y="552450"/>
                </a:moveTo>
                <a:lnTo>
                  <a:pt x="171450" y="0"/>
                </a:lnTo>
                <a:lnTo>
                  <a:pt x="1600200" y="0"/>
                </a:lnTo>
              </a:path>
            </a:pathLst>
          </a:custGeom>
          <a:noFill/>
          <a:ln w="12700" cap="flat" cmpd="sng">
            <a:solidFill>
              <a:srgbClr val="ADBACA"/>
            </a:solidFill>
            <a:round/>
            <a:headEnd type="oval" w="med" len="med"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endParaRPr lang="zh-CN" altLang="en-US" sz="216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30727" name="稻壳儿小白白(http://dwz.cn/Wu2UP)"/>
          <p:cNvSpPr/>
          <p:nvPr/>
        </p:nvSpPr>
        <p:spPr bwMode="auto">
          <a:xfrm rot="2100000" flipH="1">
            <a:off x="2305712" y="2913146"/>
            <a:ext cx="2578127" cy="259640"/>
          </a:xfrm>
          <a:custGeom>
            <a:avLst/>
            <a:gdLst>
              <a:gd name="T0" fmla="*/ 0 w 1600200"/>
              <a:gd name="T1" fmla="*/ 149449 h 552450"/>
              <a:gd name="T2" fmla="*/ 435760 w 1600200"/>
              <a:gd name="T3" fmla="*/ 0 h 552450"/>
              <a:gd name="T4" fmla="*/ 4067099 w 1600200"/>
              <a:gd name="T5" fmla="*/ 0 h 55245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600200" h="552450">
                <a:moveTo>
                  <a:pt x="0" y="552450"/>
                </a:moveTo>
                <a:lnTo>
                  <a:pt x="171450" y="0"/>
                </a:lnTo>
                <a:lnTo>
                  <a:pt x="1600200" y="0"/>
                </a:lnTo>
              </a:path>
            </a:pathLst>
          </a:custGeom>
          <a:noFill/>
          <a:ln w="12700" cap="flat" cmpd="sng">
            <a:solidFill>
              <a:srgbClr val="ADBACA"/>
            </a:solidFill>
            <a:round/>
            <a:headEnd type="oval" w="med" len="med"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endParaRPr lang="zh-CN" altLang="en-US" sz="216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30728" name="稻壳儿小白白(http://dwz.cn/Wu2UP)"/>
          <p:cNvSpPr/>
          <p:nvPr/>
        </p:nvSpPr>
        <p:spPr bwMode="auto">
          <a:xfrm>
            <a:off x="6821622" y="2672541"/>
            <a:ext cx="679937" cy="906075"/>
          </a:xfrm>
          <a:custGeom>
            <a:avLst/>
            <a:gdLst>
              <a:gd name="T0" fmla="*/ 0 w 647700"/>
              <a:gd name="T1" fmla="*/ 1039605 h 965200"/>
              <a:gd name="T2" fmla="*/ 109725 w 647700"/>
              <a:gd name="T3" fmla="*/ 560839 h 965200"/>
              <a:gd name="T4" fmla="*/ 699496 w 647700"/>
              <a:gd name="T5" fmla="*/ 0 h 9652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647700" h="965200">
                <a:moveTo>
                  <a:pt x="0" y="965200"/>
                </a:moveTo>
                <a:lnTo>
                  <a:pt x="101600" y="520700"/>
                </a:lnTo>
                <a:lnTo>
                  <a:pt x="647700" y="0"/>
                </a:lnTo>
              </a:path>
            </a:pathLst>
          </a:custGeom>
          <a:noFill/>
          <a:ln w="12700" cap="flat" cmpd="sng">
            <a:solidFill>
              <a:srgbClr val="ADBACA"/>
            </a:solidFill>
            <a:round/>
            <a:headEnd type="oval" w="med" len="med"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endParaRPr lang="zh-CN" altLang="en-US" sz="216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30729" name="稻壳儿小白白(http://dwz.cn/Wu2UP)"/>
          <p:cNvSpPr/>
          <p:nvPr/>
        </p:nvSpPr>
        <p:spPr bwMode="auto">
          <a:xfrm flipH="1">
            <a:off x="5090942" y="2665689"/>
            <a:ext cx="679937" cy="906837"/>
          </a:xfrm>
          <a:custGeom>
            <a:avLst/>
            <a:gdLst>
              <a:gd name="T0" fmla="*/ 0 w 647700"/>
              <a:gd name="T1" fmla="*/ 1042904 h 965200"/>
              <a:gd name="T2" fmla="*/ 109725 w 647700"/>
              <a:gd name="T3" fmla="*/ 562619 h 965200"/>
              <a:gd name="T4" fmla="*/ 699496 w 647700"/>
              <a:gd name="T5" fmla="*/ 0 h 9652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647700" h="965200">
                <a:moveTo>
                  <a:pt x="0" y="965200"/>
                </a:moveTo>
                <a:lnTo>
                  <a:pt x="101600" y="520700"/>
                </a:lnTo>
                <a:lnTo>
                  <a:pt x="647700" y="0"/>
                </a:lnTo>
              </a:path>
            </a:pathLst>
          </a:custGeom>
          <a:noFill/>
          <a:ln w="12700" cap="flat" cmpd="sng">
            <a:solidFill>
              <a:srgbClr val="ADBACA"/>
            </a:solidFill>
            <a:round/>
            <a:headEnd type="oval" w="med" len="med"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endParaRPr lang="zh-CN" altLang="en-US" sz="216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30730" name="稻壳儿小白白(http://dwz.cn/Wu2UP)"/>
          <p:cNvSpPr>
            <a:spLocks noChangeAspect="1" noEditPoints="1"/>
          </p:cNvSpPr>
          <p:nvPr/>
        </p:nvSpPr>
        <p:spPr bwMode="auto">
          <a:xfrm>
            <a:off x="4863281" y="3726330"/>
            <a:ext cx="227661" cy="218524"/>
          </a:xfrm>
          <a:custGeom>
            <a:avLst/>
            <a:gdLst>
              <a:gd name="T0" fmla="*/ 24082704 w 376"/>
              <a:gd name="T1" fmla="*/ 1086151 h 401"/>
              <a:gd name="T2" fmla="*/ 22285300 w 376"/>
              <a:gd name="T3" fmla="*/ 1086151 h 401"/>
              <a:gd name="T4" fmla="*/ 0 w 376"/>
              <a:gd name="T5" fmla="*/ 57573819 h 401"/>
              <a:gd name="T6" fmla="*/ 23363862 w 376"/>
              <a:gd name="T7" fmla="*/ 80747645 h 401"/>
              <a:gd name="T8" fmla="*/ 46368004 w 376"/>
              <a:gd name="T9" fmla="*/ 57573819 h 401"/>
              <a:gd name="T10" fmla="*/ 24082704 w 376"/>
              <a:gd name="T11" fmla="*/ 1086151 h 401"/>
              <a:gd name="T12" fmla="*/ 112505061 w 376"/>
              <a:gd name="T13" fmla="*/ 1086151 h 401"/>
              <a:gd name="T14" fmla="*/ 111067377 w 376"/>
              <a:gd name="T15" fmla="*/ 1086151 h 401"/>
              <a:gd name="T16" fmla="*/ 88422956 w 376"/>
              <a:gd name="T17" fmla="*/ 57573819 h 401"/>
              <a:gd name="T18" fmla="*/ 111786219 w 376"/>
              <a:gd name="T19" fmla="*/ 80747645 h 401"/>
              <a:gd name="T20" fmla="*/ 135150081 w 376"/>
              <a:gd name="T21" fmla="*/ 57573819 h 401"/>
              <a:gd name="T22" fmla="*/ 112505061 w 376"/>
              <a:gd name="T23" fmla="*/ 1086151 h 401"/>
              <a:gd name="T24" fmla="*/ 66496778 w 376"/>
              <a:gd name="T25" fmla="*/ 65177477 h 401"/>
              <a:gd name="T26" fmla="*/ 44211478 w 376"/>
              <a:gd name="T27" fmla="*/ 122026794 h 401"/>
              <a:gd name="T28" fmla="*/ 67575340 w 376"/>
              <a:gd name="T29" fmla="*/ 145201222 h 401"/>
              <a:gd name="T30" fmla="*/ 90938603 w 376"/>
              <a:gd name="T31" fmla="*/ 122026794 h 401"/>
              <a:gd name="T32" fmla="*/ 68294182 w 376"/>
              <a:gd name="T33" fmla="*/ 65177477 h 401"/>
              <a:gd name="T34" fmla="*/ 66496778 w 376"/>
              <a:gd name="T35" fmla="*/ 65177477 h 401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0" t="0" r="r" b="b"/>
            <a:pathLst>
              <a:path w="376" h="401">
                <a:moveTo>
                  <a:pt x="67" y="3"/>
                </a:moveTo>
                <a:cubicBezTo>
                  <a:pt x="67" y="0"/>
                  <a:pt x="62" y="0"/>
                  <a:pt x="62" y="3"/>
                </a:cubicBezTo>
                <a:cubicBezTo>
                  <a:pt x="52" y="85"/>
                  <a:pt x="0" y="102"/>
                  <a:pt x="0" y="159"/>
                </a:cubicBezTo>
                <a:cubicBezTo>
                  <a:pt x="0" y="195"/>
                  <a:pt x="29" y="223"/>
                  <a:pt x="65" y="223"/>
                </a:cubicBezTo>
                <a:cubicBezTo>
                  <a:pt x="100" y="223"/>
                  <a:pt x="129" y="195"/>
                  <a:pt x="129" y="159"/>
                </a:cubicBezTo>
                <a:cubicBezTo>
                  <a:pt x="129" y="102"/>
                  <a:pt x="77" y="85"/>
                  <a:pt x="67" y="3"/>
                </a:cubicBezTo>
                <a:close/>
                <a:moveTo>
                  <a:pt x="313" y="3"/>
                </a:moveTo>
                <a:cubicBezTo>
                  <a:pt x="313" y="0"/>
                  <a:pt x="309" y="0"/>
                  <a:pt x="309" y="3"/>
                </a:cubicBezTo>
                <a:cubicBezTo>
                  <a:pt x="298" y="85"/>
                  <a:pt x="246" y="102"/>
                  <a:pt x="246" y="159"/>
                </a:cubicBezTo>
                <a:cubicBezTo>
                  <a:pt x="246" y="195"/>
                  <a:pt x="276" y="223"/>
                  <a:pt x="311" y="223"/>
                </a:cubicBezTo>
                <a:cubicBezTo>
                  <a:pt x="346" y="223"/>
                  <a:pt x="376" y="195"/>
                  <a:pt x="376" y="159"/>
                </a:cubicBezTo>
                <a:cubicBezTo>
                  <a:pt x="376" y="102"/>
                  <a:pt x="324" y="85"/>
                  <a:pt x="313" y="3"/>
                </a:cubicBezTo>
                <a:close/>
                <a:moveTo>
                  <a:pt x="185" y="180"/>
                </a:moveTo>
                <a:cubicBezTo>
                  <a:pt x="175" y="263"/>
                  <a:pt x="123" y="280"/>
                  <a:pt x="123" y="337"/>
                </a:cubicBezTo>
                <a:cubicBezTo>
                  <a:pt x="123" y="372"/>
                  <a:pt x="153" y="401"/>
                  <a:pt x="188" y="401"/>
                </a:cubicBezTo>
                <a:cubicBezTo>
                  <a:pt x="223" y="401"/>
                  <a:pt x="253" y="372"/>
                  <a:pt x="253" y="337"/>
                </a:cubicBezTo>
                <a:cubicBezTo>
                  <a:pt x="253" y="280"/>
                  <a:pt x="200" y="263"/>
                  <a:pt x="190" y="180"/>
                </a:cubicBezTo>
                <a:cubicBezTo>
                  <a:pt x="190" y="178"/>
                  <a:pt x="186" y="178"/>
                  <a:pt x="185" y="18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 sz="216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30731" name="稻壳儿小白白(http://dwz.cn/Wu2UP)"/>
          <p:cNvSpPr>
            <a:spLocks noChangeAspect="1"/>
          </p:cNvSpPr>
          <p:nvPr/>
        </p:nvSpPr>
        <p:spPr bwMode="auto">
          <a:xfrm>
            <a:off x="8088604" y="3727853"/>
            <a:ext cx="245935" cy="226900"/>
          </a:xfrm>
          <a:custGeom>
            <a:avLst/>
            <a:gdLst>
              <a:gd name="T0" fmla="*/ 80936331 w 274"/>
              <a:gd name="T1" fmla="*/ 221525284 h 284"/>
              <a:gd name="T2" fmla="*/ 62863411 w 274"/>
              <a:gd name="T3" fmla="*/ 212945126 h 284"/>
              <a:gd name="T4" fmla="*/ 7072089 w 274"/>
              <a:gd name="T5" fmla="*/ 138843119 h 284"/>
              <a:gd name="T6" fmla="*/ 11000831 w 274"/>
              <a:gd name="T7" fmla="*/ 108422639 h 284"/>
              <a:gd name="T8" fmla="*/ 41647142 w 274"/>
              <a:gd name="T9" fmla="*/ 113102645 h 284"/>
              <a:gd name="T10" fmla="*/ 78579263 w 274"/>
              <a:gd name="T11" fmla="*/ 161464178 h 284"/>
              <a:gd name="T12" fmla="*/ 172088099 w 274"/>
              <a:gd name="T13" fmla="*/ 13260164 h 284"/>
              <a:gd name="T14" fmla="*/ 201948130 w 274"/>
              <a:gd name="T15" fmla="*/ 6239713 h 284"/>
              <a:gd name="T16" fmla="*/ 209020220 w 274"/>
              <a:gd name="T17" fmla="*/ 36661077 h 284"/>
              <a:gd name="T18" fmla="*/ 99010138 w 274"/>
              <a:gd name="T19" fmla="*/ 211385418 h 284"/>
              <a:gd name="T20" fmla="*/ 81722611 w 274"/>
              <a:gd name="T21" fmla="*/ 221525284 h 284"/>
              <a:gd name="T22" fmla="*/ 80936331 w 274"/>
              <a:gd name="T23" fmla="*/ 221525284 h 284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0" t="0" r="r" b="b"/>
            <a:pathLst>
              <a:path w="274" h="284">
                <a:moveTo>
                  <a:pt x="103" y="284"/>
                </a:moveTo>
                <a:cubicBezTo>
                  <a:pt x="94" y="284"/>
                  <a:pt x="86" y="280"/>
                  <a:pt x="80" y="273"/>
                </a:cubicBezTo>
                <a:cubicBezTo>
                  <a:pt x="9" y="178"/>
                  <a:pt x="9" y="178"/>
                  <a:pt x="9" y="178"/>
                </a:cubicBezTo>
                <a:cubicBezTo>
                  <a:pt x="0" y="166"/>
                  <a:pt x="2" y="149"/>
                  <a:pt x="14" y="139"/>
                </a:cubicBezTo>
                <a:cubicBezTo>
                  <a:pt x="27" y="130"/>
                  <a:pt x="44" y="133"/>
                  <a:pt x="53" y="145"/>
                </a:cubicBezTo>
                <a:cubicBezTo>
                  <a:pt x="100" y="207"/>
                  <a:pt x="100" y="207"/>
                  <a:pt x="100" y="207"/>
                </a:cubicBezTo>
                <a:cubicBezTo>
                  <a:pt x="219" y="17"/>
                  <a:pt x="219" y="17"/>
                  <a:pt x="219" y="17"/>
                </a:cubicBezTo>
                <a:cubicBezTo>
                  <a:pt x="227" y="4"/>
                  <a:pt x="244" y="0"/>
                  <a:pt x="257" y="8"/>
                </a:cubicBezTo>
                <a:cubicBezTo>
                  <a:pt x="270" y="16"/>
                  <a:pt x="274" y="33"/>
                  <a:pt x="266" y="47"/>
                </a:cubicBezTo>
                <a:cubicBezTo>
                  <a:pt x="126" y="271"/>
                  <a:pt x="126" y="271"/>
                  <a:pt x="126" y="271"/>
                </a:cubicBezTo>
                <a:cubicBezTo>
                  <a:pt x="121" y="279"/>
                  <a:pt x="113" y="283"/>
                  <a:pt x="104" y="284"/>
                </a:cubicBezTo>
                <a:cubicBezTo>
                  <a:pt x="104" y="284"/>
                  <a:pt x="103" y="284"/>
                  <a:pt x="103" y="28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 sz="216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30732" name="稻壳儿小白白(http://dwz.cn/Wu2UP)"/>
          <p:cNvSpPr>
            <a:spLocks noEditPoints="1"/>
          </p:cNvSpPr>
          <p:nvPr/>
        </p:nvSpPr>
        <p:spPr bwMode="auto">
          <a:xfrm>
            <a:off x="5719865" y="3743842"/>
            <a:ext cx="261163" cy="201012"/>
          </a:xfrm>
          <a:custGeom>
            <a:avLst/>
            <a:gdLst>
              <a:gd name="T0" fmla="*/ 224421197 w 288"/>
              <a:gd name="T1" fmla="*/ 0 h 246"/>
              <a:gd name="T2" fmla="*/ 41978007 w 288"/>
              <a:gd name="T3" fmla="*/ 0 h 246"/>
              <a:gd name="T4" fmla="*/ 33905141 w 288"/>
              <a:gd name="T5" fmla="*/ 8162718 h 246"/>
              <a:gd name="T6" fmla="*/ 33905141 w 288"/>
              <a:gd name="T7" fmla="*/ 35098334 h 246"/>
              <a:gd name="T8" fmla="*/ 8072867 w 288"/>
              <a:gd name="T9" fmla="*/ 35098334 h 246"/>
              <a:gd name="T10" fmla="*/ 0 w 288"/>
              <a:gd name="T11" fmla="*/ 43260149 h 246"/>
              <a:gd name="T12" fmla="*/ 0 w 288"/>
              <a:gd name="T13" fmla="*/ 178754952 h 246"/>
              <a:gd name="T14" fmla="*/ 21796290 w 288"/>
              <a:gd name="T15" fmla="*/ 200792937 h 246"/>
              <a:gd name="T16" fmla="*/ 41978007 w 288"/>
              <a:gd name="T17" fmla="*/ 200792937 h 246"/>
              <a:gd name="T18" fmla="*/ 194552040 w 288"/>
              <a:gd name="T19" fmla="*/ 200792937 h 246"/>
              <a:gd name="T20" fmla="*/ 224421197 w 288"/>
              <a:gd name="T21" fmla="*/ 200792937 h 246"/>
              <a:gd name="T22" fmla="*/ 232494063 w 288"/>
              <a:gd name="T23" fmla="*/ 192630218 h 246"/>
              <a:gd name="T24" fmla="*/ 232494063 w 288"/>
              <a:gd name="T25" fmla="*/ 8162718 h 246"/>
              <a:gd name="T26" fmla="*/ 224421197 w 288"/>
              <a:gd name="T27" fmla="*/ 0 h 246"/>
              <a:gd name="T28" fmla="*/ 218770639 w 288"/>
              <a:gd name="T29" fmla="*/ 186916767 h 246"/>
              <a:gd name="T30" fmla="*/ 194552040 w 288"/>
              <a:gd name="T31" fmla="*/ 186916767 h 246"/>
              <a:gd name="T32" fmla="*/ 41978007 w 288"/>
              <a:gd name="T33" fmla="*/ 186916767 h 246"/>
              <a:gd name="T34" fmla="*/ 21796290 w 288"/>
              <a:gd name="T35" fmla="*/ 186916767 h 246"/>
              <a:gd name="T36" fmla="*/ 13723424 w 288"/>
              <a:gd name="T37" fmla="*/ 178754952 h 246"/>
              <a:gd name="T38" fmla="*/ 13723424 w 288"/>
              <a:gd name="T39" fmla="*/ 48973601 h 246"/>
              <a:gd name="T40" fmla="*/ 33905141 w 288"/>
              <a:gd name="T41" fmla="*/ 48973601 h 246"/>
              <a:gd name="T42" fmla="*/ 33905141 w 288"/>
              <a:gd name="T43" fmla="*/ 174673141 h 246"/>
              <a:gd name="T44" fmla="*/ 47628565 w 288"/>
              <a:gd name="T45" fmla="*/ 174673141 h 246"/>
              <a:gd name="T46" fmla="*/ 47628565 w 288"/>
              <a:gd name="T47" fmla="*/ 48973601 h 246"/>
              <a:gd name="T48" fmla="*/ 47628565 w 288"/>
              <a:gd name="T49" fmla="*/ 48973601 h 246"/>
              <a:gd name="T50" fmla="*/ 47628565 w 288"/>
              <a:gd name="T51" fmla="*/ 35098334 h 246"/>
              <a:gd name="T52" fmla="*/ 47628565 w 288"/>
              <a:gd name="T53" fmla="*/ 13876170 h 246"/>
              <a:gd name="T54" fmla="*/ 218770639 w 288"/>
              <a:gd name="T55" fmla="*/ 13876170 h 246"/>
              <a:gd name="T56" fmla="*/ 218770639 w 288"/>
              <a:gd name="T57" fmla="*/ 186916767 h 24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288" h="246">
                <a:moveTo>
                  <a:pt x="278" y="0"/>
                </a:moveTo>
                <a:cubicBezTo>
                  <a:pt x="52" y="0"/>
                  <a:pt x="52" y="0"/>
                  <a:pt x="52" y="0"/>
                </a:cubicBezTo>
                <a:cubicBezTo>
                  <a:pt x="44" y="0"/>
                  <a:pt x="42" y="2"/>
                  <a:pt x="42" y="10"/>
                </a:cubicBezTo>
                <a:cubicBezTo>
                  <a:pt x="42" y="43"/>
                  <a:pt x="42" y="43"/>
                  <a:pt x="42" y="43"/>
                </a:cubicBezTo>
                <a:cubicBezTo>
                  <a:pt x="10" y="43"/>
                  <a:pt x="10" y="43"/>
                  <a:pt x="10" y="43"/>
                </a:cubicBezTo>
                <a:cubicBezTo>
                  <a:pt x="2" y="43"/>
                  <a:pt x="0" y="45"/>
                  <a:pt x="0" y="53"/>
                </a:cubicBezTo>
                <a:cubicBezTo>
                  <a:pt x="0" y="219"/>
                  <a:pt x="0" y="219"/>
                  <a:pt x="0" y="219"/>
                </a:cubicBezTo>
                <a:cubicBezTo>
                  <a:pt x="0" y="231"/>
                  <a:pt x="14" y="246"/>
                  <a:pt x="27" y="246"/>
                </a:cubicBezTo>
                <a:cubicBezTo>
                  <a:pt x="52" y="246"/>
                  <a:pt x="52" y="246"/>
                  <a:pt x="52" y="246"/>
                </a:cubicBezTo>
                <a:cubicBezTo>
                  <a:pt x="241" y="246"/>
                  <a:pt x="241" y="246"/>
                  <a:pt x="241" y="246"/>
                </a:cubicBezTo>
                <a:cubicBezTo>
                  <a:pt x="278" y="246"/>
                  <a:pt x="278" y="246"/>
                  <a:pt x="278" y="246"/>
                </a:cubicBezTo>
                <a:cubicBezTo>
                  <a:pt x="286" y="246"/>
                  <a:pt x="288" y="244"/>
                  <a:pt x="288" y="236"/>
                </a:cubicBezTo>
                <a:cubicBezTo>
                  <a:pt x="288" y="10"/>
                  <a:pt x="288" y="10"/>
                  <a:pt x="288" y="10"/>
                </a:cubicBezTo>
                <a:cubicBezTo>
                  <a:pt x="288" y="2"/>
                  <a:pt x="286" y="0"/>
                  <a:pt x="278" y="0"/>
                </a:cubicBezTo>
                <a:close/>
                <a:moveTo>
                  <a:pt x="271" y="229"/>
                </a:moveTo>
                <a:cubicBezTo>
                  <a:pt x="241" y="229"/>
                  <a:pt x="241" y="229"/>
                  <a:pt x="241" y="229"/>
                </a:cubicBezTo>
                <a:cubicBezTo>
                  <a:pt x="52" y="229"/>
                  <a:pt x="52" y="229"/>
                  <a:pt x="52" y="229"/>
                </a:cubicBezTo>
                <a:cubicBezTo>
                  <a:pt x="27" y="229"/>
                  <a:pt x="27" y="229"/>
                  <a:pt x="27" y="229"/>
                </a:cubicBezTo>
                <a:cubicBezTo>
                  <a:pt x="24" y="229"/>
                  <a:pt x="17" y="222"/>
                  <a:pt x="17" y="219"/>
                </a:cubicBezTo>
                <a:cubicBezTo>
                  <a:pt x="17" y="60"/>
                  <a:pt x="17" y="60"/>
                  <a:pt x="17" y="60"/>
                </a:cubicBezTo>
                <a:cubicBezTo>
                  <a:pt x="42" y="60"/>
                  <a:pt x="42" y="60"/>
                  <a:pt x="42" y="60"/>
                </a:cubicBezTo>
                <a:cubicBezTo>
                  <a:pt x="42" y="214"/>
                  <a:pt x="42" y="214"/>
                  <a:pt x="42" y="214"/>
                </a:cubicBezTo>
                <a:cubicBezTo>
                  <a:pt x="59" y="214"/>
                  <a:pt x="59" y="214"/>
                  <a:pt x="59" y="214"/>
                </a:cubicBezTo>
                <a:cubicBezTo>
                  <a:pt x="59" y="60"/>
                  <a:pt x="59" y="60"/>
                  <a:pt x="59" y="60"/>
                </a:cubicBezTo>
                <a:cubicBezTo>
                  <a:pt x="59" y="60"/>
                  <a:pt x="59" y="60"/>
                  <a:pt x="59" y="60"/>
                </a:cubicBezTo>
                <a:cubicBezTo>
                  <a:pt x="59" y="43"/>
                  <a:pt x="59" y="43"/>
                  <a:pt x="59" y="43"/>
                </a:cubicBezTo>
                <a:cubicBezTo>
                  <a:pt x="59" y="17"/>
                  <a:pt x="59" y="17"/>
                  <a:pt x="59" y="17"/>
                </a:cubicBezTo>
                <a:cubicBezTo>
                  <a:pt x="271" y="17"/>
                  <a:pt x="271" y="17"/>
                  <a:pt x="271" y="17"/>
                </a:cubicBezTo>
                <a:lnTo>
                  <a:pt x="271" y="22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 sz="216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30733" name="稻壳儿小白白(http://dwz.cn/Wu2UP)"/>
          <p:cNvSpPr>
            <a:spLocks noChangeArrowheads="1"/>
          </p:cNvSpPr>
          <p:nvPr/>
        </p:nvSpPr>
        <p:spPr bwMode="auto">
          <a:xfrm>
            <a:off x="5793721" y="3776583"/>
            <a:ext cx="68527" cy="61674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 sz="216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0734" name="稻壳儿小白白(http://dwz.cn/Wu2UP)"/>
          <p:cNvSpPr>
            <a:spLocks noChangeArrowheads="1"/>
          </p:cNvSpPr>
          <p:nvPr/>
        </p:nvSpPr>
        <p:spPr bwMode="auto">
          <a:xfrm>
            <a:off x="5885090" y="3784958"/>
            <a:ext cx="57867" cy="1066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 sz="216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0735" name="稻壳儿小白白(http://dwz.cn/Wu2UP)"/>
          <p:cNvSpPr>
            <a:spLocks noChangeArrowheads="1"/>
          </p:cNvSpPr>
          <p:nvPr/>
        </p:nvSpPr>
        <p:spPr bwMode="auto">
          <a:xfrm>
            <a:off x="5885090" y="3816937"/>
            <a:ext cx="57867" cy="989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 sz="216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0736" name="稻壳儿小白白(http://dwz.cn/Wu2UP)"/>
          <p:cNvSpPr>
            <a:spLocks noChangeArrowheads="1"/>
          </p:cNvSpPr>
          <p:nvPr/>
        </p:nvSpPr>
        <p:spPr bwMode="auto">
          <a:xfrm>
            <a:off x="5793721" y="3860338"/>
            <a:ext cx="149236" cy="989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 sz="216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0737" name="稻壳儿小白白(http://dwz.cn/Wu2UP)"/>
          <p:cNvSpPr>
            <a:spLocks noChangeArrowheads="1"/>
          </p:cNvSpPr>
          <p:nvPr/>
        </p:nvSpPr>
        <p:spPr bwMode="auto">
          <a:xfrm>
            <a:off x="5793721" y="3893078"/>
            <a:ext cx="149236" cy="989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 sz="216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0738" name="稻壳儿小白白(http://dwz.cn/Wu2UP)"/>
          <p:cNvSpPr>
            <a:spLocks noChangeArrowheads="1"/>
          </p:cNvSpPr>
          <p:nvPr/>
        </p:nvSpPr>
        <p:spPr bwMode="auto">
          <a:xfrm>
            <a:off x="6821622" y="3708056"/>
            <a:ext cx="304563" cy="271061"/>
          </a:xfrm>
          <a:prstGeom prst="ellipse">
            <a:avLst/>
          </a:prstGeom>
          <a:noFill/>
          <a:ln w="30163" cap="rnd">
            <a:solidFill>
              <a:srgbClr val="FFFFFF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6280" tIns="48140" rIns="96280" bIns="48140"/>
          <a:lstStyle/>
          <a:p>
            <a:pPr eaLnBrk="1" hangingPunct="1"/>
            <a:endParaRPr lang="zh-CN" altLang="en-US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0739" name="稻壳儿小白白(http://dwz.cn/Wu2UP)"/>
          <p:cNvSpPr/>
          <p:nvPr/>
        </p:nvSpPr>
        <p:spPr bwMode="auto">
          <a:xfrm>
            <a:off x="6868068" y="3743842"/>
            <a:ext cx="157611" cy="127917"/>
          </a:xfrm>
          <a:custGeom>
            <a:avLst/>
            <a:gdLst>
              <a:gd name="T0" fmla="*/ 21454611 w 95"/>
              <a:gd name="T1" fmla="*/ 87032792 h 87"/>
              <a:gd name="T2" fmla="*/ 77772761 w 95"/>
              <a:gd name="T3" fmla="*/ 195162819 h 87"/>
              <a:gd name="T4" fmla="*/ 152864720 w 95"/>
              <a:gd name="T5" fmla="*/ 224173749 h 87"/>
              <a:gd name="T6" fmla="*/ 144819036 w 95"/>
              <a:gd name="T7" fmla="*/ 213624320 h 87"/>
              <a:gd name="T8" fmla="*/ 128727668 w 95"/>
              <a:gd name="T9" fmla="*/ 200437533 h 87"/>
              <a:gd name="T10" fmla="*/ 120681984 w 95"/>
              <a:gd name="T11" fmla="*/ 176701317 h 87"/>
              <a:gd name="T12" fmla="*/ 96546570 w 95"/>
              <a:gd name="T13" fmla="*/ 168789245 h 87"/>
              <a:gd name="T14" fmla="*/ 120681984 w 95"/>
              <a:gd name="T15" fmla="*/ 137140957 h 87"/>
              <a:gd name="T16" fmla="*/ 190410699 w 95"/>
              <a:gd name="T17" fmla="*/ 87032792 h 87"/>
              <a:gd name="T18" fmla="*/ 115318741 w 95"/>
              <a:gd name="T19" fmla="*/ 7912072 h 87"/>
              <a:gd name="T20" fmla="*/ 16091368 w 95"/>
              <a:gd name="T21" fmla="*/ 36923003 h 87"/>
              <a:gd name="T22" fmla="*/ 21454611 w 95"/>
              <a:gd name="T23" fmla="*/ 87032792 h 87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0" t="0" r="r" b="b"/>
            <a:pathLst>
              <a:path w="95" h="87">
                <a:moveTo>
                  <a:pt x="8" y="33"/>
                </a:moveTo>
                <a:cubicBezTo>
                  <a:pt x="4" y="44"/>
                  <a:pt x="7" y="61"/>
                  <a:pt x="29" y="74"/>
                </a:cubicBezTo>
                <a:cubicBezTo>
                  <a:pt x="51" y="86"/>
                  <a:pt x="55" y="83"/>
                  <a:pt x="57" y="85"/>
                </a:cubicBezTo>
                <a:cubicBezTo>
                  <a:pt x="59" y="87"/>
                  <a:pt x="53" y="87"/>
                  <a:pt x="54" y="81"/>
                </a:cubicBezTo>
                <a:cubicBezTo>
                  <a:pt x="55" y="75"/>
                  <a:pt x="51" y="76"/>
                  <a:pt x="48" y="76"/>
                </a:cubicBezTo>
                <a:cubicBezTo>
                  <a:pt x="45" y="76"/>
                  <a:pt x="44" y="70"/>
                  <a:pt x="45" y="67"/>
                </a:cubicBezTo>
                <a:cubicBezTo>
                  <a:pt x="46" y="63"/>
                  <a:pt x="41" y="71"/>
                  <a:pt x="36" y="64"/>
                </a:cubicBezTo>
                <a:cubicBezTo>
                  <a:pt x="32" y="56"/>
                  <a:pt x="39" y="50"/>
                  <a:pt x="45" y="52"/>
                </a:cubicBezTo>
                <a:cubicBezTo>
                  <a:pt x="61" y="57"/>
                  <a:pt x="59" y="43"/>
                  <a:pt x="71" y="33"/>
                </a:cubicBezTo>
                <a:cubicBezTo>
                  <a:pt x="95" y="15"/>
                  <a:pt x="60" y="5"/>
                  <a:pt x="43" y="3"/>
                </a:cubicBezTo>
                <a:cubicBezTo>
                  <a:pt x="25" y="0"/>
                  <a:pt x="0" y="7"/>
                  <a:pt x="6" y="14"/>
                </a:cubicBezTo>
                <a:cubicBezTo>
                  <a:pt x="12" y="20"/>
                  <a:pt x="9" y="30"/>
                  <a:pt x="8" y="33"/>
                </a:cubicBezTo>
                <a:close/>
              </a:path>
            </a:pathLst>
          </a:custGeom>
          <a:noFill/>
          <a:ln w="30163" cap="rnd" cmpd="sng">
            <a:solidFill>
              <a:srgbClr val="FFFFFF"/>
            </a:solidFill>
            <a:beve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6280" tIns="48140" rIns="96280" bIns="48140"/>
          <a:lstStyle/>
          <a:p>
            <a:endParaRPr lang="zh-CN" altLang="en-US" sz="216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30740" name="稻壳儿小白白(http://dwz.cn/Wu2UP)"/>
          <p:cNvSpPr/>
          <p:nvPr/>
        </p:nvSpPr>
        <p:spPr bwMode="auto">
          <a:xfrm>
            <a:off x="6953345" y="3842825"/>
            <a:ext cx="118780" cy="124871"/>
          </a:xfrm>
          <a:custGeom>
            <a:avLst/>
            <a:gdLst>
              <a:gd name="T0" fmla="*/ 31076161 w 73"/>
              <a:gd name="T1" fmla="*/ 84484535 h 85"/>
              <a:gd name="T2" fmla="*/ 31076161 w 73"/>
              <a:gd name="T3" fmla="*/ 118808052 h 85"/>
              <a:gd name="T4" fmla="*/ 64741599 w 73"/>
              <a:gd name="T5" fmla="*/ 153129945 h 85"/>
              <a:gd name="T6" fmla="*/ 49204323 w 73"/>
              <a:gd name="T7" fmla="*/ 211213774 h 85"/>
              <a:gd name="T8" fmla="*/ 116535200 w 73"/>
              <a:gd name="T9" fmla="*/ 174251485 h 85"/>
              <a:gd name="T10" fmla="*/ 170918079 w 73"/>
              <a:gd name="T11" fmla="*/ 97686512 h 85"/>
              <a:gd name="T12" fmla="*/ 139841918 w 73"/>
              <a:gd name="T13" fmla="*/ 63364620 h 85"/>
              <a:gd name="T14" fmla="*/ 62152321 w 73"/>
              <a:gd name="T15" fmla="*/ 29041102 h 85"/>
              <a:gd name="T16" fmla="*/ 31076161 w 73"/>
              <a:gd name="T17" fmla="*/ 84484535 h 85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73" h="85">
                <a:moveTo>
                  <a:pt x="12" y="32"/>
                </a:moveTo>
                <a:cubicBezTo>
                  <a:pt x="10" y="43"/>
                  <a:pt x="0" y="34"/>
                  <a:pt x="12" y="45"/>
                </a:cubicBezTo>
                <a:cubicBezTo>
                  <a:pt x="23" y="56"/>
                  <a:pt x="26" y="33"/>
                  <a:pt x="25" y="58"/>
                </a:cubicBezTo>
                <a:cubicBezTo>
                  <a:pt x="23" y="83"/>
                  <a:pt x="2" y="85"/>
                  <a:pt x="19" y="80"/>
                </a:cubicBezTo>
                <a:cubicBezTo>
                  <a:pt x="36" y="74"/>
                  <a:pt x="33" y="79"/>
                  <a:pt x="45" y="66"/>
                </a:cubicBezTo>
                <a:cubicBezTo>
                  <a:pt x="58" y="54"/>
                  <a:pt x="60" y="47"/>
                  <a:pt x="66" y="37"/>
                </a:cubicBezTo>
                <a:cubicBezTo>
                  <a:pt x="73" y="27"/>
                  <a:pt x="62" y="31"/>
                  <a:pt x="54" y="24"/>
                </a:cubicBezTo>
                <a:cubicBezTo>
                  <a:pt x="47" y="17"/>
                  <a:pt x="34" y="0"/>
                  <a:pt x="24" y="11"/>
                </a:cubicBezTo>
                <a:cubicBezTo>
                  <a:pt x="14" y="21"/>
                  <a:pt x="12" y="32"/>
                  <a:pt x="12" y="32"/>
                </a:cubicBezTo>
                <a:close/>
              </a:path>
            </a:pathLst>
          </a:custGeom>
          <a:noFill/>
          <a:ln w="30163" cap="rnd" cmpd="sng">
            <a:solidFill>
              <a:srgbClr val="FFFFFF"/>
            </a:solidFill>
            <a:beve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6280" tIns="48140" rIns="96280" bIns="48140"/>
          <a:lstStyle/>
          <a:p>
            <a:endParaRPr lang="zh-CN" altLang="en-US" sz="216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30741" name="稻壳儿小白白(http://dwz.cn/Wu2UP)"/>
          <p:cNvSpPr/>
          <p:nvPr/>
        </p:nvSpPr>
        <p:spPr bwMode="auto">
          <a:xfrm>
            <a:off x="7017303" y="3713386"/>
            <a:ext cx="104313" cy="175124"/>
          </a:xfrm>
          <a:custGeom>
            <a:avLst/>
            <a:gdLst>
              <a:gd name="T0" fmla="*/ 0 w 63"/>
              <a:gd name="T1" fmla="*/ 0 h 119"/>
              <a:gd name="T2" fmla="*/ 29509844 w 63"/>
              <a:gd name="T3" fmla="*/ 79465341 h 119"/>
              <a:gd name="T4" fmla="*/ 123403463 w 63"/>
              <a:gd name="T5" fmla="*/ 143036311 h 119"/>
              <a:gd name="T6" fmla="*/ 144864721 w 63"/>
              <a:gd name="T7" fmla="*/ 214554467 h 119"/>
              <a:gd name="T8" fmla="*/ 139498997 w 63"/>
              <a:gd name="T9" fmla="*/ 294019808 h 119"/>
              <a:gd name="T10" fmla="*/ 169008841 w 63"/>
              <a:gd name="T11" fmla="*/ 299317389 h 119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63" h="119">
                <a:moveTo>
                  <a:pt x="0" y="0"/>
                </a:moveTo>
                <a:cubicBezTo>
                  <a:pt x="0" y="6"/>
                  <a:pt x="3" y="22"/>
                  <a:pt x="11" y="30"/>
                </a:cubicBezTo>
                <a:cubicBezTo>
                  <a:pt x="19" y="37"/>
                  <a:pt x="45" y="44"/>
                  <a:pt x="46" y="54"/>
                </a:cubicBezTo>
                <a:cubicBezTo>
                  <a:pt x="47" y="64"/>
                  <a:pt x="58" y="71"/>
                  <a:pt x="54" y="81"/>
                </a:cubicBezTo>
                <a:cubicBezTo>
                  <a:pt x="50" y="90"/>
                  <a:pt x="42" y="103"/>
                  <a:pt x="52" y="111"/>
                </a:cubicBezTo>
                <a:cubicBezTo>
                  <a:pt x="61" y="119"/>
                  <a:pt x="63" y="113"/>
                  <a:pt x="63" y="113"/>
                </a:cubicBezTo>
              </a:path>
            </a:pathLst>
          </a:custGeom>
          <a:noFill/>
          <a:ln w="30163" cap="rnd" cmpd="sng">
            <a:solidFill>
              <a:srgbClr val="FFFFFF"/>
            </a:solidFill>
            <a:beve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6280" tIns="48140" rIns="96280" bIns="48140"/>
          <a:lstStyle/>
          <a:p>
            <a:endParaRPr lang="zh-CN" altLang="en-US" sz="216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30742" name="稻壳儿小白白(http://dwz.cn/Wu2UP)"/>
          <p:cNvSpPr txBox="1">
            <a:spLocks noChangeArrowheads="1"/>
          </p:cNvSpPr>
          <p:nvPr/>
        </p:nvSpPr>
        <p:spPr bwMode="auto">
          <a:xfrm>
            <a:off x="4274713" y="2058847"/>
            <a:ext cx="1488552" cy="294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zh-CN" altLang="en-US" sz="1920" b="1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sym typeface="Arial" panose="020B0604020202090204" pitchFamily="34" charset="0"/>
              </a:rPr>
              <a:t>任务管理</a:t>
            </a:r>
            <a:endParaRPr lang="zh-CN" altLang="en-US" sz="1920" b="1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0744" name="稻壳儿小白白(http://dwz.cn/Wu2UP)"/>
          <p:cNvSpPr txBox="1">
            <a:spLocks noChangeArrowheads="1"/>
          </p:cNvSpPr>
          <p:nvPr/>
        </p:nvSpPr>
        <p:spPr bwMode="auto">
          <a:xfrm>
            <a:off x="6941924" y="2058847"/>
            <a:ext cx="1488552" cy="294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zh-CN" altLang="en-US" sz="1920" b="1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sym typeface="Arial" panose="020B0604020202090204" pitchFamily="34" charset="0"/>
              </a:rPr>
              <a:t>学习记忆</a:t>
            </a:r>
            <a:endParaRPr lang="zh-CN" altLang="en-US" sz="1920" b="1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0746" name="稻壳儿小白白(http://dwz.cn/Wu2UP)"/>
          <p:cNvSpPr txBox="1">
            <a:spLocks noChangeArrowheads="1"/>
          </p:cNvSpPr>
          <p:nvPr/>
        </p:nvSpPr>
        <p:spPr bwMode="auto">
          <a:xfrm>
            <a:off x="9670810" y="3523034"/>
            <a:ext cx="1488552" cy="294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zh-CN" altLang="en-US" sz="1920" b="1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sym typeface="Arial" panose="020B0604020202090204" pitchFamily="34" charset="0"/>
              </a:rPr>
              <a:t>信息检索</a:t>
            </a:r>
            <a:endParaRPr lang="zh-CN" altLang="en-US" sz="1920" b="1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0748" name="稻壳儿小白白(http://dwz.cn/Wu2UP)"/>
          <p:cNvSpPr txBox="1">
            <a:spLocks noChangeArrowheads="1"/>
          </p:cNvSpPr>
          <p:nvPr/>
        </p:nvSpPr>
        <p:spPr bwMode="auto">
          <a:xfrm>
            <a:off x="1205478" y="2377877"/>
            <a:ext cx="1488552" cy="294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zh-CN" altLang="en-US" sz="1920" b="1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sym typeface="Arial" panose="020B0604020202090204" pitchFamily="34" charset="0"/>
              </a:rPr>
              <a:t>内容理解</a:t>
            </a:r>
            <a:endParaRPr lang="zh-CN" altLang="en-US" sz="1920" b="1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0750" name="稻壳儿小白白(http://dwz.cn/Wu2UP)"/>
          <p:cNvSpPr>
            <a:spLocks noChangeArrowheads="1"/>
          </p:cNvSpPr>
          <p:nvPr/>
        </p:nvSpPr>
        <p:spPr bwMode="auto">
          <a:xfrm>
            <a:off x="1752930" y="5268942"/>
            <a:ext cx="9254912" cy="1179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6025" eaLnBrk="1" hangingPunct="1">
              <a:lnSpc>
                <a:spcPct val="120000"/>
              </a:lnSpc>
              <a:spcBef>
                <a:spcPct val="20000"/>
              </a:spcBef>
            </a:pPr>
            <a:r>
              <a:rPr lang="zh-CN" altLang="en-US" sz="192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Arial" panose="020B0604020202090204" pitchFamily="34" charset="0"/>
              </a:rPr>
              <a:t>核心作用是让模型输出结果符合要求。</a:t>
            </a:r>
            <a:endParaRPr lang="zh-CN" altLang="en-US" sz="192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Arial" panose="020B0604020202090204" pitchFamily="34" charset="0"/>
            </a:endParaRPr>
          </a:p>
          <a:p>
            <a:pPr defTabSz="1216025" eaLnBrk="1" hangingPunct="1">
              <a:lnSpc>
                <a:spcPct val="120000"/>
              </a:lnSpc>
              <a:spcBef>
                <a:spcPct val="20000"/>
              </a:spcBef>
            </a:pPr>
            <a:r>
              <a:rPr lang="en-US" altLang="zh-CN" sz="192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Arial" panose="020B0604020202090204" pitchFamily="34" charset="0"/>
              </a:rPr>
              <a:t>LLM</a:t>
            </a:r>
            <a:r>
              <a:rPr lang="zh-CN" altLang="en-US" sz="192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Arial" panose="020B0604020202090204" pitchFamily="34" charset="0"/>
              </a:rPr>
              <a:t>只是系统中（比较重要）的一环。</a:t>
            </a:r>
            <a:endParaRPr lang="zh-CN" altLang="en-US" sz="192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Arial" panose="020B0604020202090204" pitchFamily="34" charset="0"/>
            </a:endParaRPr>
          </a:p>
          <a:p>
            <a:pPr defTabSz="1216025" eaLnBrk="1" hangingPunct="1">
              <a:lnSpc>
                <a:spcPct val="120000"/>
              </a:lnSpc>
              <a:spcBef>
                <a:spcPct val="20000"/>
              </a:spcBef>
            </a:pPr>
            <a:r>
              <a:rPr lang="zh-CN" altLang="en-US" sz="192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Arial" panose="020B0604020202090204" pitchFamily="34" charset="0"/>
              </a:rPr>
              <a:t>根据具体需求设计系统，充分考虑</a:t>
            </a:r>
            <a:r>
              <a:rPr lang="en-US" altLang="zh-CN" sz="192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Arial" panose="020B0604020202090204" pitchFamily="34" charset="0"/>
              </a:rPr>
              <a:t>LLM</a:t>
            </a:r>
            <a:r>
              <a:rPr lang="zh-CN" altLang="en-US" sz="192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Arial" panose="020B0604020202090204" pitchFamily="34" charset="0"/>
              </a:rPr>
              <a:t>能力。</a:t>
            </a:r>
            <a:endParaRPr lang="zh-CN" altLang="en-US" sz="192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6" name="稻壳儿小白白(http://dwz.cn/Wu2UP)"/>
          <p:cNvSpPr/>
          <p:nvPr/>
        </p:nvSpPr>
        <p:spPr bwMode="auto">
          <a:xfrm>
            <a:off x="2939965" y="3272531"/>
            <a:ext cx="1309621" cy="1144396"/>
          </a:xfrm>
          <a:custGeom>
            <a:avLst/>
            <a:gdLst>
              <a:gd name="T0" fmla="*/ 2147483647 w 127"/>
              <a:gd name="T1" fmla="*/ 2147483647 h 124"/>
              <a:gd name="T2" fmla="*/ 2147483647 w 127"/>
              <a:gd name="T3" fmla="*/ 2147483647 h 124"/>
              <a:gd name="T4" fmla="*/ 832320000 w 127"/>
              <a:gd name="T5" fmla="*/ 2147483647 h 124"/>
              <a:gd name="T6" fmla="*/ 208080000 w 127"/>
              <a:gd name="T7" fmla="*/ 2147483647 h 124"/>
              <a:gd name="T8" fmla="*/ 104040000 w 127"/>
              <a:gd name="T9" fmla="*/ 2147483647 h 124"/>
              <a:gd name="T10" fmla="*/ 624240000 w 127"/>
              <a:gd name="T11" fmla="*/ 2147483647 h 124"/>
              <a:gd name="T12" fmla="*/ 2147483647 w 127"/>
              <a:gd name="T13" fmla="*/ 2147483647 h 124"/>
              <a:gd name="T14" fmla="*/ 1976760000 w 127"/>
              <a:gd name="T15" fmla="*/ 2147483647 h 124"/>
              <a:gd name="T16" fmla="*/ 2147483647 w 127"/>
              <a:gd name="T17" fmla="*/ 624670448 h 124"/>
              <a:gd name="T18" fmla="*/ 2147483647 w 127"/>
              <a:gd name="T19" fmla="*/ 104116843 h 124"/>
              <a:gd name="T20" fmla="*/ 2147483647 w 127"/>
              <a:gd name="T21" fmla="*/ 208223483 h 124"/>
              <a:gd name="T22" fmla="*/ 2147483647 w 127"/>
              <a:gd name="T23" fmla="*/ 2147483647 h 124"/>
              <a:gd name="T24" fmla="*/ 2147483647 w 127"/>
              <a:gd name="T25" fmla="*/ 2147483647 h 124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127" h="124">
                <a:moveTo>
                  <a:pt x="127" y="64"/>
                </a:moveTo>
                <a:cubicBezTo>
                  <a:pt x="127" y="71"/>
                  <a:pt x="117" y="76"/>
                  <a:pt x="117" y="76"/>
                </a:cubicBezTo>
                <a:cubicBezTo>
                  <a:pt x="8" y="124"/>
                  <a:pt x="8" y="124"/>
                  <a:pt x="8" y="124"/>
                </a:cubicBezTo>
                <a:cubicBezTo>
                  <a:pt x="8" y="124"/>
                  <a:pt x="4" y="124"/>
                  <a:pt x="2" y="123"/>
                </a:cubicBezTo>
                <a:cubicBezTo>
                  <a:pt x="0" y="121"/>
                  <a:pt x="1" y="118"/>
                  <a:pt x="1" y="118"/>
                </a:cubicBezTo>
                <a:cubicBezTo>
                  <a:pt x="6" y="94"/>
                  <a:pt x="6" y="94"/>
                  <a:pt x="6" y="94"/>
                </a:cubicBezTo>
                <a:cubicBezTo>
                  <a:pt x="6" y="94"/>
                  <a:pt x="39" y="81"/>
                  <a:pt x="39" y="62"/>
                </a:cubicBezTo>
                <a:cubicBezTo>
                  <a:pt x="40" y="48"/>
                  <a:pt x="19" y="38"/>
                  <a:pt x="19" y="38"/>
                </a:cubicBezTo>
                <a:cubicBezTo>
                  <a:pt x="26" y="6"/>
                  <a:pt x="26" y="6"/>
                  <a:pt x="26" y="6"/>
                </a:cubicBezTo>
                <a:cubicBezTo>
                  <a:pt x="26" y="6"/>
                  <a:pt x="28" y="2"/>
                  <a:pt x="32" y="1"/>
                </a:cubicBezTo>
                <a:cubicBezTo>
                  <a:pt x="36" y="0"/>
                  <a:pt x="39" y="2"/>
                  <a:pt x="39" y="2"/>
                </a:cubicBezTo>
                <a:cubicBezTo>
                  <a:pt x="121" y="52"/>
                  <a:pt x="121" y="52"/>
                  <a:pt x="121" y="52"/>
                </a:cubicBezTo>
                <a:cubicBezTo>
                  <a:pt x="121" y="52"/>
                  <a:pt x="127" y="57"/>
                  <a:pt x="127" y="64"/>
                </a:cubicBezTo>
                <a:close/>
              </a:path>
            </a:pathLst>
          </a:custGeom>
          <a:solidFill>
            <a:srgbClr val="32BB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p>
            <a:endParaRPr lang="zh-CN" altLang="en-US" sz="216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8" name="稻壳儿小白白(http://dwz.cn/Wu2UP)"/>
          <p:cNvSpPr>
            <a:spLocks noChangeAspect="1"/>
          </p:cNvSpPr>
          <p:nvPr/>
        </p:nvSpPr>
        <p:spPr bwMode="auto">
          <a:xfrm>
            <a:off x="3472189" y="3704249"/>
            <a:ext cx="245935" cy="226900"/>
          </a:xfrm>
          <a:custGeom>
            <a:avLst/>
            <a:gdLst>
              <a:gd name="T0" fmla="*/ 80936331 w 274"/>
              <a:gd name="T1" fmla="*/ 221525284 h 284"/>
              <a:gd name="T2" fmla="*/ 62863411 w 274"/>
              <a:gd name="T3" fmla="*/ 212945126 h 284"/>
              <a:gd name="T4" fmla="*/ 7072089 w 274"/>
              <a:gd name="T5" fmla="*/ 138843119 h 284"/>
              <a:gd name="T6" fmla="*/ 11000831 w 274"/>
              <a:gd name="T7" fmla="*/ 108422639 h 284"/>
              <a:gd name="T8" fmla="*/ 41647142 w 274"/>
              <a:gd name="T9" fmla="*/ 113102645 h 284"/>
              <a:gd name="T10" fmla="*/ 78579263 w 274"/>
              <a:gd name="T11" fmla="*/ 161464178 h 284"/>
              <a:gd name="T12" fmla="*/ 172088099 w 274"/>
              <a:gd name="T13" fmla="*/ 13260164 h 284"/>
              <a:gd name="T14" fmla="*/ 201948130 w 274"/>
              <a:gd name="T15" fmla="*/ 6239713 h 284"/>
              <a:gd name="T16" fmla="*/ 209020220 w 274"/>
              <a:gd name="T17" fmla="*/ 36661077 h 284"/>
              <a:gd name="T18" fmla="*/ 99010138 w 274"/>
              <a:gd name="T19" fmla="*/ 211385418 h 284"/>
              <a:gd name="T20" fmla="*/ 81722611 w 274"/>
              <a:gd name="T21" fmla="*/ 221525284 h 284"/>
              <a:gd name="T22" fmla="*/ 80936331 w 274"/>
              <a:gd name="T23" fmla="*/ 221525284 h 284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0" t="0" r="r" b="b"/>
            <a:pathLst>
              <a:path w="274" h="284">
                <a:moveTo>
                  <a:pt x="103" y="284"/>
                </a:moveTo>
                <a:cubicBezTo>
                  <a:pt x="94" y="284"/>
                  <a:pt x="86" y="280"/>
                  <a:pt x="80" y="273"/>
                </a:cubicBezTo>
                <a:cubicBezTo>
                  <a:pt x="9" y="178"/>
                  <a:pt x="9" y="178"/>
                  <a:pt x="9" y="178"/>
                </a:cubicBezTo>
                <a:cubicBezTo>
                  <a:pt x="0" y="166"/>
                  <a:pt x="2" y="149"/>
                  <a:pt x="14" y="139"/>
                </a:cubicBezTo>
                <a:cubicBezTo>
                  <a:pt x="27" y="130"/>
                  <a:pt x="44" y="133"/>
                  <a:pt x="53" y="145"/>
                </a:cubicBezTo>
                <a:cubicBezTo>
                  <a:pt x="100" y="207"/>
                  <a:pt x="100" y="207"/>
                  <a:pt x="100" y="207"/>
                </a:cubicBezTo>
                <a:cubicBezTo>
                  <a:pt x="219" y="17"/>
                  <a:pt x="219" y="17"/>
                  <a:pt x="219" y="17"/>
                </a:cubicBezTo>
                <a:cubicBezTo>
                  <a:pt x="227" y="4"/>
                  <a:pt x="244" y="0"/>
                  <a:pt x="257" y="8"/>
                </a:cubicBezTo>
                <a:cubicBezTo>
                  <a:pt x="270" y="16"/>
                  <a:pt x="274" y="33"/>
                  <a:pt x="266" y="47"/>
                </a:cubicBezTo>
                <a:cubicBezTo>
                  <a:pt x="126" y="271"/>
                  <a:pt x="126" y="271"/>
                  <a:pt x="126" y="271"/>
                </a:cubicBezTo>
                <a:cubicBezTo>
                  <a:pt x="121" y="279"/>
                  <a:pt x="113" y="283"/>
                  <a:pt x="104" y="284"/>
                </a:cubicBezTo>
                <a:cubicBezTo>
                  <a:pt x="104" y="284"/>
                  <a:pt x="103" y="284"/>
                  <a:pt x="103" y="28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p>
            <a:endParaRPr lang="zh-CN" altLang="en-US" sz="216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9" name="稻壳儿小白白(http://dwz.cn/Wu2UP)"/>
          <p:cNvSpPr/>
          <p:nvPr/>
        </p:nvSpPr>
        <p:spPr bwMode="auto">
          <a:xfrm rot="20520000" flipH="1">
            <a:off x="1819934" y="3699680"/>
            <a:ext cx="1578398" cy="180454"/>
          </a:xfrm>
          <a:custGeom>
            <a:avLst/>
            <a:gdLst>
              <a:gd name="T0" fmla="*/ 0 w 1600200"/>
              <a:gd name="T1" fmla="*/ 149449 h 552450"/>
              <a:gd name="T2" fmla="*/ 435760 w 1600200"/>
              <a:gd name="T3" fmla="*/ 0 h 552450"/>
              <a:gd name="T4" fmla="*/ 4067099 w 1600200"/>
              <a:gd name="T5" fmla="*/ 0 h 55245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600200" h="552450">
                <a:moveTo>
                  <a:pt x="0" y="552450"/>
                </a:moveTo>
                <a:lnTo>
                  <a:pt x="171450" y="0"/>
                </a:lnTo>
                <a:lnTo>
                  <a:pt x="1600200" y="0"/>
                </a:lnTo>
              </a:path>
            </a:pathLst>
          </a:custGeom>
          <a:noFill/>
          <a:ln w="12700" cap="flat" cmpd="sng">
            <a:solidFill>
              <a:srgbClr val="ADBACA"/>
            </a:solidFill>
            <a:round/>
            <a:headEnd type="oval" w="med" len="med"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p>
            <a:endParaRPr lang="zh-CN" altLang="en-US" sz="216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11" name="稻壳儿小白白(http://dwz.cn/Wu2UP)"/>
          <p:cNvSpPr txBox="1">
            <a:spLocks noChangeArrowheads="1"/>
          </p:cNvSpPr>
          <p:nvPr/>
        </p:nvSpPr>
        <p:spPr bwMode="auto">
          <a:xfrm>
            <a:off x="808784" y="3431665"/>
            <a:ext cx="1488552" cy="294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zh-CN" altLang="en-US" sz="1920" b="1">
                <a:solidFill>
                  <a:schemeClr val="bg1"/>
                </a:solidFill>
                <a:cs typeface="Microsoft YaHei" panose="020B0503020204020204" charset="-122"/>
                <a:sym typeface="Arial" panose="020B0604020202090204" pitchFamily="34" charset="0"/>
              </a:rPr>
              <a:t>……</a:t>
            </a:r>
            <a:endParaRPr lang="zh-CN" altLang="en-US" sz="1920" b="1">
              <a:solidFill>
                <a:schemeClr val="bg1"/>
              </a:solidFill>
              <a:cs typeface="Microsoft YaHei" panose="020B0503020204020204" charset="-122"/>
              <a:sym typeface="Arial" panose="020B0604020202090204" pitchFamily="34" charset="0"/>
            </a:endParaRPr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一级标题方正兰亭中黑简体"/>
          <p:cNvSpPr txBox="1"/>
          <p:nvPr/>
        </p:nvSpPr>
        <p:spPr>
          <a:xfrm>
            <a:off x="639789" y="455369"/>
            <a:ext cx="4495800" cy="588010"/>
          </a:xfrm>
          <a:prstGeom prst="rect">
            <a:avLst/>
          </a:prstGeom>
          <a:ln w="25400">
            <a:miter lim="400000"/>
          </a:ln>
        </p:spPr>
        <p:txBody>
          <a:bodyPr wrap="none" lIns="25398" tIns="25398" rIns="25398" bIns="25398" anchor="ctr">
            <a:spAutoFit/>
          </a:bodyPr>
          <a:lstStyle>
            <a:lvl1pPr defTabSz="825500">
              <a:defRPr sz="7000">
                <a:solidFill>
                  <a:srgbClr val="FFFFFF"/>
                </a:solidFill>
                <a:latin typeface="FZLanTingHeiS-DB-GB" panose="02000500000000000000" charset="-122"/>
                <a:ea typeface="FZLanTingHeiS-DB-GB" panose="02000500000000000000" charset="-122"/>
                <a:cs typeface="FZLanTingHeiS-DB-GB" panose="02000500000000000000" charset="-122"/>
                <a:sym typeface="FZLanTingHeiS-DB-GB" panose="02000500000000000000" charset="-122"/>
              </a:defRPr>
            </a:lvl1pPr>
          </a:lstStyle>
          <a:p>
            <a:r>
              <a:rPr lang="en-US" sz="350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LLM</a:t>
            </a:r>
            <a:r>
              <a:rPr lang="zh-CN" altLang="en-US" sz="350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时代应用开发范式</a:t>
            </a:r>
            <a:endParaRPr lang="zh-CN" altLang="en-US" sz="350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</a:endParaRPr>
          </a:p>
        </p:txBody>
      </p:sp>
      <p:sp>
        <p:nvSpPr>
          <p:cNvPr id="126" name="二级标题方正兰亭黑简体"/>
          <p:cNvSpPr txBox="1"/>
          <p:nvPr/>
        </p:nvSpPr>
        <p:spPr>
          <a:xfrm>
            <a:off x="639789" y="1103997"/>
            <a:ext cx="3478530" cy="395605"/>
          </a:xfrm>
          <a:prstGeom prst="rect">
            <a:avLst/>
          </a:prstGeom>
          <a:ln w="25400">
            <a:miter lim="400000"/>
          </a:ln>
        </p:spPr>
        <p:txBody>
          <a:bodyPr wrap="none" lIns="25398" tIns="25398" rIns="25398" bIns="25398" anchor="ctr">
            <a:spAutoFit/>
          </a:bodyPr>
          <a:lstStyle>
            <a:lvl1pPr defTabSz="825500">
              <a:defRPr sz="4500">
                <a:solidFill>
                  <a:srgbClr val="DDDDDD"/>
                </a:solidFill>
              </a:defRPr>
            </a:lvl1pPr>
          </a:lstStyle>
          <a:p>
            <a:r>
              <a:rPr lang="zh-CN" altLang="en-US" sz="225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五花八门的插件：应用示例</a:t>
            </a:r>
            <a:endParaRPr lang="zh-CN" altLang="en-US" sz="225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9226745" y="264590"/>
            <a:ext cx="2599565" cy="338121"/>
            <a:chOff x="2895762" y="53069"/>
            <a:chExt cx="6563861" cy="853752"/>
          </a:xfrm>
        </p:grpSpPr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1"/>
            <a:srcRect l="5241" t="4897" r="5241" b="4897"/>
            <a:stretch>
              <a:fillRect/>
            </a:stretch>
          </p:blipFill>
          <p:spPr>
            <a:xfrm>
              <a:off x="2895762" y="53069"/>
              <a:ext cx="853751" cy="853752"/>
            </a:xfrm>
            <a:custGeom>
              <a:avLst/>
              <a:gdLst>
                <a:gd name="connsiteX0" fmla="*/ 853751 w 1707502"/>
                <a:gd name="connsiteY0" fmla="*/ 0 h 1707502"/>
                <a:gd name="connsiteX1" fmla="*/ 1707502 w 1707502"/>
                <a:gd name="connsiteY1" fmla="*/ 853751 h 1707502"/>
                <a:gd name="connsiteX2" fmla="*/ 853751 w 1707502"/>
                <a:gd name="connsiteY2" fmla="*/ 1707502 h 1707502"/>
                <a:gd name="connsiteX3" fmla="*/ 0 w 1707502"/>
                <a:gd name="connsiteY3" fmla="*/ 853751 h 1707502"/>
                <a:gd name="connsiteX4" fmla="*/ 853751 w 1707502"/>
                <a:gd name="connsiteY4" fmla="*/ 0 h 1707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7502" h="1707502">
                  <a:moveTo>
                    <a:pt x="853751" y="0"/>
                  </a:moveTo>
                  <a:cubicBezTo>
                    <a:pt x="1325265" y="0"/>
                    <a:pt x="1707502" y="382237"/>
                    <a:pt x="1707502" y="853751"/>
                  </a:cubicBezTo>
                  <a:cubicBezTo>
                    <a:pt x="1707502" y="1325265"/>
                    <a:pt x="1325265" y="1707502"/>
                    <a:pt x="853751" y="1707502"/>
                  </a:cubicBezTo>
                  <a:cubicBezTo>
                    <a:pt x="382237" y="1707502"/>
                    <a:pt x="0" y="1325265"/>
                    <a:pt x="0" y="853751"/>
                  </a:cubicBezTo>
                  <a:cubicBezTo>
                    <a:pt x="0" y="382237"/>
                    <a:pt x="382237" y="0"/>
                    <a:pt x="853751" y="0"/>
                  </a:cubicBezTo>
                  <a:close/>
                </a:path>
              </a:pathLst>
            </a:custGeom>
          </p:spPr>
        </p:pic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77821" y="60444"/>
              <a:ext cx="5481802" cy="813705"/>
            </a:xfrm>
            <a:prstGeom prst="rect">
              <a:avLst/>
            </a:prstGeom>
          </p:spPr>
        </p:pic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7595" y="1706245"/>
            <a:ext cx="7496810" cy="492315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一级标题方正兰亭中黑简体"/>
          <p:cNvSpPr txBox="1"/>
          <p:nvPr/>
        </p:nvSpPr>
        <p:spPr>
          <a:xfrm>
            <a:off x="639789" y="455369"/>
            <a:ext cx="4495800" cy="588010"/>
          </a:xfrm>
          <a:prstGeom prst="rect">
            <a:avLst/>
          </a:prstGeom>
          <a:ln w="25400">
            <a:miter lim="400000"/>
          </a:ln>
        </p:spPr>
        <p:txBody>
          <a:bodyPr wrap="none" lIns="25398" tIns="25398" rIns="25398" bIns="25398" anchor="ctr">
            <a:spAutoFit/>
          </a:bodyPr>
          <a:lstStyle>
            <a:lvl1pPr defTabSz="825500">
              <a:defRPr sz="7000">
                <a:solidFill>
                  <a:srgbClr val="FFFFFF"/>
                </a:solidFill>
                <a:latin typeface="FZLanTingHeiS-DB-GB" panose="02000500000000000000" charset="-122"/>
                <a:ea typeface="FZLanTingHeiS-DB-GB" panose="02000500000000000000" charset="-122"/>
                <a:cs typeface="FZLanTingHeiS-DB-GB" panose="02000500000000000000" charset="-122"/>
                <a:sym typeface="FZLanTingHeiS-DB-GB" panose="02000500000000000000" charset="-122"/>
              </a:defRPr>
            </a:lvl1pPr>
          </a:lstStyle>
          <a:p>
            <a:r>
              <a:rPr lang="en-US" sz="350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LLM</a:t>
            </a:r>
            <a:r>
              <a:rPr lang="zh-CN" altLang="en-US" sz="350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时代应用开发范式</a:t>
            </a:r>
            <a:endParaRPr lang="zh-CN" altLang="en-US" sz="350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</a:endParaRPr>
          </a:p>
        </p:txBody>
      </p:sp>
      <p:sp>
        <p:nvSpPr>
          <p:cNvPr id="126" name="二级标题方正兰亭黑简体"/>
          <p:cNvSpPr txBox="1"/>
          <p:nvPr/>
        </p:nvSpPr>
        <p:spPr>
          <a:xfrm>
            <a:off x="639789" y="1103997"/>
            <a:ext cx="2335530" cy="395605"/>
          </a:xfrm>
          <a:prstGeom prst="rect">
            <a:avLst/>
          </a:prstGeom>
          <a:ln w="25400">
            <a:miter lim="400000"/>
          </a:ln>
        </p:spPr>
        <p:txBody>
          <a:bodyPr wrap="none" lIns="25398" tIns="25398" rIns="25398" bIns="25398" anchor="ctr">
            <a:spAutoFit/>
          </a:bodyPr>
          <a:lstStyle>
            <a:lvl1pPr defTabSz="825500">
              <a:defRPr sz="4500">
                <a:solidFill>
                  <a:srgbClr val="DDDDDD"/>
                </a:solidFill>
              </a:defRPr>
            </a:lvl1pPr>
          </a:lstStyle>
          <a:p>
            <a:r>
              <a:rPr lang="zh-CN" altLang="en-US" sz="225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</a:rPr>
              <a:t>为什么需要微调？</a:t>
            </a:r>
            <a:endParaRPr lang="zh-CN" altLang="en-US" sz="225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cxnSp>
        <p:nvCxnSpPr>
          <p:cNvPr id="28674" name="稻壳儿小白白(http://dwz.cn/Wu2UP)"/>
          <p:cNvCxnSpPr>
            <a:cxnSpLocks noChangeShapeType="1"/>
          </p:cNvCxnSpPr>
          <p:nvPr/>
        </p:nvCxnSpPr>
        <p:spPr bwMode="auto">
          <a:xfrm>
            <a:off x="4445680" y="3940796"/>
            <a:ext cx="1160430" cy="0"/>
          </a:xfrm>
          <a:prstGeom prst="line">
            <a:avLst/>
          </a:prstGeom>
          <a:noFill/>
          <a:ln w="9525">
            <a:solidFill>
              <a:srgbClr val="C1C7D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675" name="稻壳儿小白白(http://dwz.cn/Wu2UP)"/>
          <p:cNvCxnSpPr>
            <a:cxnSpLocks noChangeShapeType="1"/>
          </p:cNvCxnSpPr>
          <p:nvPr/>
        </p:nvCxnSpPr>
        <p:spPr bwMode="auto">
          <a:xfrm flipV="1">
            <a:off x="5606111" y="2182212"/>
            <a:ext cx="0" cy="3515897"/>
          </a:xfrm>
          <a:prstGeom prst="line">
            <a:avLst/>
          </a:prstGeom>
          <a:noFill/>
          <a:ln w="9525">
            <a:solidFill>
              <a:srgbClr val="C1C7D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8676" name="稻壳儿小白白(http://dwz.cn/Wu2UP)"/>
          <p:cNvSpPr>
            <a:spLocks noChangeArrowheads="1"/>
          </p:cNvSpPr>
          <p:nvPr/>
        </p:nvSpPr>
        <p:spPr bwMode="auto">
          <a:xfrm>
            <a:off x="6066791" y="2868945"/>
            <a:ext cx="766423" cy="793411"/>
          </a:xfrm>
          <a:prstGeom prst="ellipse">
            <a:avLst/>
          </a:prstGeom>
          <a:solidFill>
            <a:srgbClr val="117A6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1" hangingPunct="1"/>
            <a:endParaRPr lang="en-US" altLang="zh-CN" sz="60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8677" name="稻壳儿小白白(http://dwz.cn/Wu2UP)"/>
          <p:cNvSpPr>
            <a:spLocks noEditPoints="1"/>
          </p:cNvSpPr>
          <p:nvPr/>
        </p:nvSpPr>
        <p:spPr bwMode="auto">
          <a:xfrm>
            <a:off x="6225219" y="3048963"/>
            <a:ext cx="446075" cy="459727"/>
          </a:xfrm>
          <a:custGeom>
            <a:avLst/>
            <a:gdLst>
              <a:gd name="T0" fmla="*/ 273216550 w 393"/>
              <a:gd name="T1" fmla="*/ 536008502 h 391"/>
              <a:gd name="T2" fmla="*/ 287691519 w 393"/>
              <a:gd name="T3" fmla="*/ 483316982 h 391"/>
              <a:gd name="T4" fmla="*/ 220744284 w 393"/>
              <a:gd name="T5" fmla="*/ 456061352 h 391"/>
              <a:gd name="T6" fmla="*/ 195412752 w 393"/>
              <a:gd name="T7" fmla="*/ 408820958 h 391"/>
              <a:gd name="T8" fmla="*/ 128465517 w 393"/>
              <a:gd name="T9" fmla="*/ 437892281 h 391"/>
              <a:gd name="T10" fmla="*/ 75994595 w 393"/>
              <a:gd name="T11" fmla="*/ 421538903 h 391"/>
              <a:gd name="T12" fmla="*/ 48853861 w 393"/>
              <a:gd name="T13" fmla="*/ 488768107 h 391"/>
              <a:gd name="T14" fmla="*/ 1809203 w 393"/>
              <a:gd name="T15" fmla="*/ 514205347 h 391"/>
              <a:gd name="T16" fmla="*/ 28949938 w 393"/>
              <a:gd name="T17" fmla="*/ 545093712 h 391"/>
              <a:gd name="T18" fmla="*/ 5427609 w 393"/>
              <a:gd name="T19" fmla="*/ 614138610 h 391"/>
              <a:gd name="T20" fmla="*/ 56090672 w 393"/>
              <a:gd name="T21" fmla="*/ 635943113 h 391"/>
              <a:gd name="T22" fmla="*/ 75994595 w 393"/>
              <a:gd name="T23" fmla="*/ 692268717 h 391"/>
              <a:gd name="T24" fmla="*/ 123037908 w 393"/>
              <a:gd name="T25" fmla="*/ 708622095 h 391"/>
              <a:gd name="T26" fmla="*/ 173700971 w 393"/>
              <a:gd name="T27" fmla="*/ 681367814 h 391"/>
              <a:gd name="T28" fmla="*/ 226173238 w 393"/>
              <a:gd name="T29" fmla="*/ 695902801 h 391"/>
              <a:gd name="T30" fmla="*/ 253313973 w 393"/>
              <a:gd name="T31" fmla="*/ 628674945 h 391"/>
              <a:gd name="T32" fmla="*/ 293119128 w 393"/>
              <a:gd name="T33" fmla="*/ 623223819 h 391"/>
              <a:gd name="T34" fmla="*/ 182746986 w 393"/>
              <a:gd name="T35" fmla="*/ 628674945 h 391"/>
              <a:gd name="T36" fmla="*/ 119419502 w 393"/>
              <a:gd name="T37" fmla="*/ 488768107 h 391"/>
              <a:gd name="T38" fmla="*/ 182746986 w 393"/>
              <a:gd name="T39" fmla="*/ 628674945 h 391"/>
              <a:gd name="T40" fmla="*/ 472249053 w 393"/>
              <a:gd name="T41" fmla="*/ 610505874 h 391"/>
              <a:gd name="T42" fmla="*/ 481295068 w 393"/>
              <a:gd name="T43" fmla="*/ 581433203 h 391"/>
              <a:gd name="T44" fmla="*/ 443297771 w 393"/>
              <a:gd name="T45" fmla="*/ 566898215 h 391"/>
              <a:gd name="T46" fmla="*/ 428822802 w 393"/>
              <a:gd name="T47" fmla="*/ 539642586 h 391"/>
              <a:gd name="T48" fmla="*/ 392636052 w 393"/>
              <a:gd name="T49" fmla="*/ 555995963 h 391"/>
              <a:gd name="T50" fmla="*/ 361875566 w 393"/>
              <a:gd name="T51" fmla="*/ 546910754 h 391"/>
              <a:gd name="T52" fmla="*/ 347400597 w 393"/>
              <a:gd name="T53" fmla="*/ 583250245 h 391"/>
              <a:gd name="T54" fmla="*/ 320259863 w 393"/>
              <a:gd name="T55" fmla="*/ 597786580 h 391"/>
              <a:gd name="T56" fmla="*/ 336545380 w 393"/>
              <a:gd name="T57" fmla="*/ 615955652 h 391"/>
              <a:gd name="T58" fmla="*/ 323879614 w 393"/>
              <a:gd name="T59" fmla="*/ 654112185 h 391"/>
              <a:gd name="T60" fmla="*/ 351020349 w 393"/>
              <a:gd name="T61" fmla="*/ 666831478 h 391"/>
              <a:gd name="T62" fmla="*/ 361875566 w 393"/>
              <a:gd name="T63" fmla="*/ 697719843 h 391"/>
              <a:gd name="T64" fmla="*/ 389016301 w 393"/>
              <a:gd name="T65" fmla="*/ 706805053 h 391"/>
              <a:gd name="T66" fmla="*/ 416157036 w 393"/>
              <a:gd name="T67" fmla="*/ 690453023 h 391"/>
              <a:gd name="T68" fmla="*/ 446917522 w 393"/>
              <a:gd name="T69" fmla="*/ 699536885 h 391"/>
              <a:gd name="T70" fmla="*/ 461392490 w 393"/>
              <a:gd name="T71" fmla="*/ 661380352 h 391"/>
              <a:gd name="T72" fmla="*/ 483104271 w 393"/>
              <a:gd name="T73" fmla="*/ 659563310 h 391"/>
              <a:gd name="T74" fmla="*/ 421585990 w 393"/>
              <a:gd name="T75" fmla="*/ 661380352 h 391"/>
              <a:gd name="T76" fmla="*/ 387207098 w 393"/>
              <a:gd name="T77" fmla="*/ 583250245 h 391"/>
              <a:gd name="T78" fmla="*/ 421585990 w 393"/>
              <a:gd name="T79" fmla="*/ 661380352 h 391"/>
              <a:gd name="T80" fmla="*/ 654996039 w 393"/>
              <a:gd name="T81" fmla="*/ 221671029 h 391"/>
              <a:gd name="T82" fmla="*/ 682136774 w 393"/>
              <a:gd name="T83" fmla="*/ 132640018 h 391"/>
              <a:gd name="T84" fmla="*/ 568146226 w 393"/>
              <a:gd name="T85" fmla="*/ 87215317 h 391"/>
              <a:gd name="T86" fmla="*/ 524719975 w 393"/>
              <a:gd name="T87" fmla="*/ 5451126 h 391"/>
              <a:gd name="T88" fmla="*/ 414347833 w 393"/>
              <a:gd name="T89" fmla="*/ 54509910 h 391"/>
              <a:gd name="T90" fmla="*/ 325688817 w 393"/>
              <a:gd name="T91" fmla="*/ 27254281 h 391"/>
              <a:gd name="T92" fmla="*/ 280454707 w 393"/>
              <a:gd name="T93" fmla="*/ 141723880 h 391"/>
              <a:gd name="T94" fmla="*/ 199032503 w 393"/>
              <a:gd name="T95" fmla="*/ 185331538 h 391"/>
              <a:gd name="T96" fmla="*/ 246075816 w 393"/>
              <a:gd name="T97" fmla="*/ 236207365 h 391"/>
              <a:gd name="T98" fmla="*/ 206269315 w 393"/>
              <a:gd name="T99" fmla="*/ 352494005 h 391"/>
              <a:gd name="T100" fmla="*/ 291309925 w 393"/>
              <a:gd name="T101" fmla="*/ 388833496 h 391"/>
              <a:gd name="T102" fmla="*/ 325688817 w 393"/>
              <a:gd name="T103" fmla="*/ 483316982 h 391"/>
              <a:gd name="T104" fmla="*/ 403492615 w 393"/>
              <a:gd name="T105" fmla="*/ 510571263 h 391"/>
              <a:gd name="T106" fmla="*/ 490342428 w 393"/>
              <a:gd name="T107" fmla="*/ 463329520 h 391"/>
              <a:gd name="T108" fmla="*/ 577192241 w 393"/>
              <a:gd name="T109" fmla="*/ 490585149 h 391"/>
              <a:gd name="T110" fmla="*/ 622427696 w 393"/>
              <a:gd name="T111" fmla="*/ 376114203 h 391"/>
              <a:gd name="T112" fmla="*/ 691184134 w 393"/>
              <a:gd name="T113" fmla="*/ 367030341 h 391"/>
              <a:gd name="T114" fmla="*/ 504817397 w 393"/>
              <a:gd name="T115" fmla="*/ 376114203 h 391"/>
              <a:gd name="T116" fmla="*/ 398063661 w 393"/>
              <a:gd name="T117" fmla="*/ 141723880 h 391"/>
              <a:gd name="T118" fmla="*/ 504817397 w 393"/>
              <a:gd name="T119" fmla="*/ 376114203 h 391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</a:gdLst>
            <a:ahLst/>
            <a:cxnLst>
              <a:cxn ang="T120">
                <a:pos x="T0" y="T1"/>
              </a:cxn>
              <a:cxn ang="T121">
                <a:pos x="T2" y="T3"/>
              </a:cxn>
              <a:cxn ang="T122">
                <a:pos x="T4" y="T5"/>
              </a:cxn>
              <a:cxn ang="T123">
                <a:pos x="T6" y="T7"/>
              </a:cxn>
              <a:cxn ang="T124">
                <a:pos x="T8" y="T9"/>
              </a:cxn>
              <a:cxn ang="T125">
                <a:pos x="T10" y="T11"/>
              </a:cxn>
              <a:cxn ang="T126">
                <a:pos x="T12" y="T13"/>
              </a:cxn>
              <a:cxn ang="T127">
                <a:pos x="T14" y="T15"/>
              </a:cxn>
              <a:cxn ang="T128">
                <a:pos x="T16" y="T17"/>
              </a:cxn>
              <a:cxn ang="T129">
                <a:pos x="T18" y="T19"/>
              </a:cxn>
              <a:cxn ang="T130">
                <a:pos x="T20" y="T21"/>
              </a:cxn>
              <a:cxn ang="T131">
                <a:pos x="T22" y="T23"/>
              </a:cxn>
              <a:cxn ang="T132">
                <a:pos x="T24" y="T25"/>
              </a:cxn>
              <a:cxn ang="T133">
                <a:pos x="T26" y="T27"/>
              </a:cxn>
              <a:cxn ang="T134">
                <a:pos x="T28" y="T29"/>
              </a:cxn>
              <a:cxn ang="T135">
                <a:pos x="T30" y="T31"/>
              </a:cxn>
              <a:cxn ang="T136">
                <a:pos x="T32" y="T33"/>
              </a:cxn>
              <a:cxn ang="T137">
                <a:pos x="T34" y="T35"/>
              </a:cxn>
              <a:cxn ang="T138">
                <a:pos x="T36" y="T37"/>
              </a:cxn>
              <a:cxn ang="T139">
                <a:pos x="T38" y="T39"/>
              </a:cxn>
              <a:cxn ang="T140">
                <a:pos x="T40" y="T41"/>
              </a:cxn>
              <a:cxn ang="T141">
                <a:pos x="T42" y="T43"/>
              </a:cxn>
              <a:cxn ang="T142">
                <a:pos x="T44" y="T45"/>
              </a:cxn>
              <a:cxn ang="T143">
                <a:pos x="T46" y="T47"/>
              </a:cxn>
              <a:cxn ang="T144">
                <a:pos x="T48" y="T49"/>
              </a:cxn>
              <a:cxn ang="T145">
                <a:pos x="T50" y="T51"/>
              </a:cxn>
              <a:cxn ang="T146">
                <a:pos x="T52" y="T53"/>
              </a:cxn>
              <a:cxn ang="T147">
                <a:pos x="T54" y="T55"/>
              </a:cxn>
              <a:cxn ang="T148">
                <a:pos x="T56" y="T57"/>
              </a:cxn>
              <a:cxn ang="T149">
                <a:pos x="T58" y="T59"/>
              </a:cxn>
              <a:cxn ang="T150">
                <a:pos x="T60" y="T61"/>
              </a:cxn>
              <a:cxn ang="T151">
                <a:pos x="T62" y="T63"/>
              </a:cxn>
              <a:cxn ang="T152">
                <a:pos x="T64" y="T65"/>
              </a:cxn>
              <a:cxn ang="T153">
                <a:pos x="T66" y="T67"/>
              </a:cxn>
              <a:cxn ang="T154">
                <a:pos x="T68" y="T69"/>
              </a:cxn>
              <a:cxn ang="T155">
                <a:pos x="T70" y="T71"/>
              </a:cxn>
              <a:cxn ang="T156">
                <a:pos x="T72" y="T73"/>
              </a:cxn>
              <a:cxn ang="T157">
                <a:pos x="T74" y="T75"/>
              </a:cxn>
              <a:cxn ang="T158">
                <a:pos x="T76" y="T77"/>
              </a:cxn>
              <a:cxn ang="T159">
                <a:pos x="T78" y="T79"/>
              </a:cxn>
              <a:cxn ang="T160">
                <a:pos x="T80" y="T81"/>
              </a:cxn>
              <a:cxn ang="T161">
                <a:pos x="T82" y="T83"/>
              </a:cxn>
              <a:cxn ang="T162">
                <a:pos x="T84" y="T85"/>
              </a:cxn>
              <a:cxn ang="T163">
                <a:pos x="T86" y="T87"/>
              </a:cxn>
              <a:cxn ang="T164">
                <a:pos x="T88" y="T89"/>
              </a:cxn>
              <a:cxn ang="T165">
                <a:pos x="T90" y="T91"/>
              </a:cxn>
              <a:cxn ang="T166">
                <a:pos x="T92" y="T93"/>
              </a:cxn>
              <a:cxn ang="T167">
                <a:pos x="T94" y="T95"/>
              </a:cxn>
              <a:cxn ang="T168">
                <a:pos x="T96" y="T97"/>
              </a:cxn>
              <a:cxn ang="T169">
                <a:pos x="T98" y="T99"/>
              </a:cxn>
              <a:cxn ang="T170">
                <a:pos x="T100" y="T101"/>
              </a:cxn>
              <a:cxn ang="T171">
                <a:pos x="T102" y="T103"/>
              </a:cxn>
              <a:cxn ang="T172">
                <a:pos x="T104" y="T105"/>
              </a:cxn>
              <a:cxn ang="T173">
                <a:pos x="T106" y="T107"/>
              </a:cxn>
              <a:cxn ang="T174">
                <a:pos x="T108" y="T109"/>
              </a:cxn>
              <a:cxn ang="T175">
                <a:pos x="T110" y="T111"/>
              </a:cxn>
              <a:cxn ang="T176">
                <a:pos x="T112" y="T113"/>
              </a:cxn>
              <a:cxn ang="T177">
                <a:pos x="T114" y="T115"/>
              </a:cxn>
              <a:cxn ang="T178">
                <a:pos x="T116" y="T117"/>
              </a:cxn>
              <a:cxn ang="T179">
                <a:pos x="T118" y="T119"/>
              </a:cxn>
            </a:cxnLst>
            <a:rect l="0" t="0" r="r" b="b"/>
            <a:pathLst>
              <a:path w="393" h="391">
                <a:moveTo>
                  <a:pt x="160" y="318"/>
                </a:moveTo>
                <a:cubicBezTo>
                  <a:pt x="151" y="315"/>
                  <a:pt x="151" y="315"/>
                  <a:pt x="151" y="315"/>
                </a:cubicBezTo>
                <a:cubicBezTo>
                  <a:pt x="152" y="308"/>
                  <a:pt x="152" y="302"/>
                  <a:pt x="151" y="295"/>
                </a:cubicBezTo>
                <a:cubicBezTo>
                  <a:pt x="159" y="291"/>
                  <a:pt x="159" y="291"/>
                  <a:pt x="159" y="291"/>
                </a:cubicBezTo>
                <a:cubicBezTo>
                  <a:pt x="165" y="289"/>
                  <a:pt x="167" y="282"/>
                  <a:pt x="164" y="277"/>
                </a:cubicBezTo>
                <a:cubicBezTo>
                  <a:pt x="159" y="266"/>
                  <a:pt x="159" y="266"/>
                  <a:pt x="159" y="266"/>
                </a:cubicBezTo>
                <a:cubicBezTo>
                  <a:pt x="157" y="261"/>
                  <a:pt x="151" y="258"/>
                  <a:pt x="145" y="261"/>
                </a:cubicBezTo>
                <a:cubicBezTo>
                  <a:pt x="137" y="265"/>
                  <a:pt x="137" y="265"/>
                  <a:pt x="137" y="265"/>
                </a:cubicBezTo>
                <a:cubicBezTo>
                  <a:pt x="132" y="260"/>
                  <a:pt x="128" y="255"/>
                  <a:pt x="122" y="251"/>
                </a:cubicBezTo>
                <a:cubicBezTo>
                  <a:pt x="125" y="242"/>
                  <a:pt x="125" y="242"/>
                  <a:pt x="125" y="242"/>
                </a:cubicBezTo>
                <a:cubicBezTo>
                  <a:pt x="127" y="237"/>
                  <a:pt x="125" y="231"/>
                  <a:pt x="119" y="229"/>
                </a:cubicBezTo>
                <a:cubicBezTo>
                  <a:pt x="108" y="225"/>
                  <a:pt x="108" y="225"/>
                  <a:pt x="108" y="225"/>
                </a:cubicBezTo>
                <a:cubicBezTo>
                  <a:pt x="103" y="223"/>
                  <a:pt x="96" y="226"/>
                  <a:pt x="94" y="231"/>
                </a:cubicBezTo>
                <a:cubicBezTo>
                  <a:pt x="91" y="240"/>
                  <a:pt x="91" y="240"/>
                  <a:pt x="91" y="240"/>
                </a:cubicBezTo>
                <a:cubicBezTo>
                  <a:pt x="84" y="239"/>
                  <a:pt x="78" y="239"/>
                  <a:pt x="71" y="241"/>
                </a:cubicBezTo>
                <a:cubicBezTo>
                  <a:pt x="67" y="232"/>
                  <a:pt x="67" y="232"/>
                  <a:pt x="67" y="232"/>
                </a:cubicBezTo>
                <a:cubicBezTo>
                  <a:pt x="65" y="227"/>
                  <a:pt x="58" y="224"/>
                  <a:pt x="53" y="227"/>
                </a:cubicBezTo>
                <a:cubicBezTo>
                  <a:pt x="42" y="232"/>
                  <a:pt x="42" y="232"/>
                  <a:pt x="42" y="232"/>
                </a:cubicBezTo>
                <a:cubicBezTo>
                  <a:pt x="37" y="234"/>
                  <a:pt x="34" y="241"/>
                  <a:pt x="37" y="246"/>
                </a:cubicBezTo>
                <a:cubicBezTo>
                  <a:pt x="41" y="254"/>
                  <a:pt x="41" y="254"/>
                  <a:pt x="41" y="254"/>
                </a:cubicBezTo>
                <a:cubicBezTo>
                  <a:pt x="36" y="259"/>
                  <a:pt x="31" y="264"/>
                  <a:pt x="27" y="269"/>
                </a:cubicBezTo>
                <a:cubicBezTo>
                  <a:pt x="19" y="266"/>
                  <a:pt x="19" y="266"/>
                  <a:pt x="19" y="266"/>
                </a:cubicBezTo>
                <a:cubicBezTo>
                  <a:pt x="13" y="264"/>
                  <a:pt x="7" y="267"/>
                  <a:pt x="5" y="272"/>
                </a:cubicBezTo>
                <a:cubicBezTo>
                  <a:pt x="1" y="283"/>
                  <a:pt x="1" y="283"/>
                  <a:pt x="1" y="283"/>
                </a:cubicBezTo>
                <a:cubicBezTo>
                  <a:pt x="0" y="286"/>
                  <a:pt x="0" y="289"/>
                  <a:pt x="1" y="291"/>
                </a:cubicBezTo>
                <a:cubicBezTo>
                  <a:pt x="2" y="294"/>
                  <a:pt x="4" y="296"/>
                  <a:pt x="7" y="297"/>
                </a:cubicBezTo>
                <a:cubicBezTo>
                  <a:pt x="16" y="300"/>
                  <a:pt x="16" y="300"/>
                  <a:pt x="16" y="300"/>
                </a:cubicBezTo>
                <a:cubicBezTo>
                  <a:pt x="15" y="307"/>
                  <a:pt x="15" y="313"/>
                  <a:pt x="17" y="320"/>
                </a:cubicBezTo>
                <a:cubicBezTo>
                  <a:pt x="8" y="324"/>
                  <a:pt x="8" y="324"/>
                  <a:pt x="8" y="324"/>
                </a:cubicBezTo>
                <a:cubicBezTo>
                  <a:pt x="3" y="326"/>
                  <a:pt x="0" y="333"/>
                  <a:pt x="3" y="338"/>
                </a:cubicBezTo>
                <a:cubicBezTo>
                  <a:pt x="8" y="349"/>
                  <a:pt x="8" y="349"/>
                  <a:pt x="8" y="349"/>
                </a:cubicBezTo>
                <a:cubicBezTo>
                  <a:pt x="10" y="354"/>
                  <a:pt x="17" y="357"/>
                  <a:pt x="22" y="354"/>
                </a:cubicBezTo>
                <a:cubicBezTo>
                  <a:pt x="31" y="350"/>
                  <a:pt x="31" y="350"/>
                  <a:pt x="31" y="350"/>
                </a:cubicBezTo>
                <a:cubicBezTo>
                  <a:pt x="35" y="356"/>
                  <a:pt x="40" y="360"/>
                  <a:pt x="45" y="364"/>
                </a:cubicBezTo>
                <a:cubicBezTo>
                  <a:pt x="42" y="373"/>
                  <a:pt x="42" y="373"/>
                  <a:pt x="42" y="373"/>
                </a:cubicBezTo>
                <a:cubicBezTo>
                  <a:pt x="41" y="375"/>
                  <a:pt x="41" y="378"/>
                  <a:pt x="42" y="381"/>
                </a:cubicBezTo>
                <a:cubicBezTo>
                  <a:pt x="43" y="383"/>
                  <a:pt x="45" y="385"/>
                  <a:pt x="48" y="386"/>
                </a:cubicBezTo>
                <a:cubicBezTo>
                  <a:pt x="59" y="390"/>
                  <a:pt x="59" y="390"/>
                  <a:pt x="59" y="390"/>
                </a:cubicBezTo>
                <a:cubicBezTo>
                  <a:pt x="62" y="391"/>
                  <a:pt x="65" y="391"/>
                  <a:pt x="68" y="390"/>
                </a:cubicBezTo>
                <a:cubicBezTo>
                  <a:pt x="70" y="389"/>
                  <a:pt x="72" y="387"/>
                  <a:pt x="73" y="384"/>
                </a:cubicBezTo>
                <a:cubicBezTo>
                  <a:pt x="76" y="375"/>
                  <a:pt x="76" y="375"/>
                  <a:pt x="76" y="375"/>
                </a:cubicBezTo>
                <a:cubicBezTo>
                  <a:pt x="83" y="376"/>
                  <a:pt x="90" y="376"/>
                  <a:pt x="96" y="375"/>
                </a:cubicBezTo>
                <a:cubicBezTo>
                  <a:pt x="100" y="383"/>
                  <a:pt x="100" y="383"/>
                  <a:pt x="100" y="383"/>
                </a:cubicBezTo>
                <a:cubicBezTo>
                  <a:pt x="103" y="388"/>
                  <a:pt x="109" y="391"/>
                  <a:pt x="114" y="388"/>
                </a:cubicBezTo>
                <a:cubicBezTo>
                  <a:pt x="125" y="383"/>
                  <a:pt x="125" y="383"/>
                  <a:pt x="125" y="383"/>
                </a:cubicBezTo>
                <a:cubicBezTo>
                  <a:pt x="131" y="381"/>
                  <a:pt x="133" y="374"/>
                  <a:pt x="130" y="369"/>
                </a:cubicBezTo>
                <a:cubicBezTo>
                  <a:pt x="126" y="361"/>
                  <a:pt x="126" y="361"/>
                  <a:pt x="126" y="361"/>
                </a:cubicBezTo>
                <a:cubicBezTo>
                  <a:pt x="132" y="356"/>
                  <a:pt x="136" y="351"/>
                  <a:pt x="140" y="346"/>
                </a:cubicBezTo>
                <a:cubicBezTo>
                  <a:pt x="149" y="349"/>
                  <a:pt x="149" y="349"/>
                  <a:pt x="149" y="349"/>
                </a:cubicBezTo>
                <a:cubicBezTo>
                  <a:pt x="151" y="350"/>
                  <a:pt x="154" y="350"/>
                  <a:pt x="157" y="349"/>
                </a:cubicBezTo>
                <a:cubicBezTo>
                  <a:pt x="159" y="348"/>
                  <a:pt x="161" y="346"/>
                  <a:pt x="162" y="343"/>
                </a:cubicBezTo>
                <a:cubicBezTo>
                  <a:pt x="167" y="332"/>
                  <a:pt x="167" y="332"/>
                  <a:pt x="167" y="332"/>
                </a:cubicBezTo>
                <a:cubicBezTo>
                  <a:pt x="169" y="326"/>
                  <a:pt x="166" y="320"/>
                  <a:pt x="160" y="318"/>
                </a:cubicBezTo>
                <a:close/>
                <a:moveTo>
                  <a:pt x="101" y="346"/>
                </a:moveTo>
                <a:cubicBezTo>
                  <a:pt x="96" y="349"/>
                  <a:pt x="90" y="350"/>
                  <a:pt x="84" y="350"/>
                </a:cubicBezTo>
                <a:cubicBezTo>
                  <a:pt x="67" y="350"/>
                  <a:pt x="52" y="340"/>
                  <a:pt x="45" y="325"/>
                </a:cubicBezTo>
                <a:cubicBezTo>
                  <a:pt x="35" y="304"/>
                  <a:pt x="45" y="279"/>
                  <a:pt x="66" y="269"/>
                </a:cubicBezTo>
                <a:cubicBezTo>
                  <a:pt x="72" y="266"/>
                  <a:pt x="77" y="265"/>
                  <a:pt x="84" y="265"/>
                </a:cubicBezTo>
                <a:cubicBezTo>
                  <a:pt x="100" y="265"/>
                  <a:pt x="115" y="275"/>
                  <a:pt x="122" y="290"/>
                </a:cubicBezTo>
                <a:cubicBezTo>
                  <a:pt x="132" y="311"/>
                  <a:pt x="123" y="336"/>
                  <a:pt x="101" y="346"/>
                </a:cubicBezTo>
                <a:close/>
                <a:moveTo>
                  <a:pt x="266" y="349"/>
                </a:moveTo>
                <a:cubicBezTo>
                  <a:pt x="261" y="347"/>
                  <a:pt x="261" y="347"/>
                  <a:pt x="261" y="347"/>
                </a:cubicBezTo>
                <a:cubicBezTo>
                  <a:pt x="262" y="343"/>
                  <a:pt x="261" y="340"/>
                  <a:pt x="261" y="336"/>
                </a:cubicBezTo>
                <a:cubicBezTo>
                  <a:pt x="266" y="334"/>
                  <a:pt x="266" y="334"/>
                  <a:pt x="266" y="334"/>
                </a:cubicBezTo>
                <a:cubicBezTo>
                  <a:pt x="269" y="332"/>
                  <a:pt x="270" y="329"/>
                  <a:pt x="269" y="326"/>
                </a:cubicBezTo>
                <a:cubicBezTo>
                  <a:pt x="266" y="320"/>
                  <a:pt x="266" y="320"/>
                  <a:pt x="266" y="320"/>
                </a:cubicBezTo>
                <a:cubicBezTo>
                  <a:pt x="264" y="317"/>
                  <a:pt x="261" y="315"/>
                  <a:pt x="258" y="317"/>
                </a:cubicBezTo>
                <a:cubicBezTo>
                  <a:pt x="253" y="319"/>
                  <a:pt x="253" y="319"/>
                  <a:pt x="253" y="319"/>
                </a:cubicBezTo>
                <a:cubicBezTo>
                  <a:pt x="251" y="316"/>
                  <a:pt x="248" y="314"/>
                  <a:pt x="245" y="312"/>
                </a:cubicBezTo>
                <a:cubicBezTo>
                  <a:pt x="247" y="307"/>
                  <a:pt x="247" y="307"/>
                  <a:pt x="247" y="307"/>
                </a:cubicBezTo>
                <a:cubicBezTo>
                  <a:pt x="248" y="304"/>
                  <a:pt x="246" y="300"/>
                  <a:pt x="243" y="299"/>
                </a:cubicBezTo>
                <a:cubicBezTo>
                  <a:pt x="237" y="297"/>
                  <a:pt x="237" y="297"/>
                  <a:pt x="237" y="297"/>
                </a:cubicBezTo>
                <a:cubicBezTo>
                  <a:pt x="234" y="296"/>
                  <a:pt x="230" y="297"/>
                  <a:pt x="229" y="300"/>
                </a:cubicBezTo>
                <a:cubicBezTo>
                  <a:pt x="228" y="305"/>
                  <a:pt x="228" y="305"/>
                  <a:pt x="228" y="305"/>
                </a:cubicBezTo>
                <a:cubicBezTo>
                  <a:pt x="224" y="305"/>
                  <a:pt x="220" y="305"/>
                  <a:pt x="217" y="306"/>
                </a:cubicBezTo>
                <a:cubicBezTo>
                  <a:pt x="214" y="301"/>
                  <a:pt x="214" y="301"/>
                  <a:pt x="214" y="301"/>
                </a:cubicBezTo>
                <a:cubicBezTo>
                  <a:pt x="213" y="298"/>
                  <a:pt x="209" y="296"/>
                  <a:pt x="206" y="298"/>
                </a:cubicBezTo>
                <a:cubicBezTo>
                  <a:pt x="200" y="301"/>
                  <a:pt x="200" y="301"/>
                  <a:pt x="200" y="301"/>
                </a:cubicBezTo>
                <a:cubicBezTo>
                  <a:pt x="197" y="302"/>
                  <a:pt x="196" y="306"/>
                  <a:pt x="197" y="309"/>
                </a:cubicBezTo>
                <a:cubicBezTo>
                  <a:pt x="200" y="313"/>
                  <a:pt x="200" y="313"/>
                  <a:pt x="200" y="313"/>
                </a:cubicBezTo>
                <a:cubicBezTo>
                  <a:pt x="197" y="316"/>
                  <a:pt x="194" y="318"/>
                  <a:pt x="192" y="321"/>
                </a:cubicBezTo>
                <a:cubicBezTo>
                  <a:pt x="187" y="320"/>
                  <a:pt x="187" y="320"/>
                  <a:pt x="187" y="320"/>
                </a:cubicBezTo>
                <a:cubicBezTo>
                  <a:pt x="184" y="318"/>
                  <a:pt x="181" y="320"/>
                  <a:pt x="180" y="323"/>
                </a:cubicBezTo>
                <a:cubicBezTo>
                  <a:pt x="177" y="329"/>
                  <a:pt x="177" y="329"/>
                  <a:pt x="177" y="329"/>
                </a:cubicBezTo>
                <a:cubicBezTo>
                  <a:pt x="177" y="331"/>
                  <a:pt x="177" y="332"/>
                  <a:pt x="177" y="334"/>
                </a:cubicBezTo>
                <a:cubicBezTo>
                  <a:pt x="178" y="335"/>
                  <a:pt x="179" y="336"/>
                  <a:pt x="181" y="337"/>
                </a:cubicBezTo>
                <a:cubicBezTo>
                  <a:pt x="186" y="339"/>
                  <a:pt x="186" y="339"/>
                  <a:pt x="186" y="339"/>
                </a:cubicBezTo>
                <a:cubicBezTo>
                  <a:pt x="185" y="342"/>
                  <a:pt x="186" y="346"/>
                  <a:pt x="186" y="350"/>
                </a:cubicBezTo>
                <a:cubicBezTo>
                  <a:pt x="181" y="352"/>
                  <a:pt x="181" y="352"/>
                  <a:pt x="181" y="352"/>
                </a:cubicBezTo>
                <a:cubicBezTo>
                  <a:pt x="178" y="353"/>
                  <a:pt x="177" y="357"/>
                  <a:pt x="179" y="360"/>
                </a:cubicBezTo>
                <a:cubicBezTo>
                  <a:pt x="181" y="366"/>
                  <a:pt x="181" y="366"/>
                  <a:pt x="181" y="366"/>
                </a:cubicBezTo>
                <a:cubicBezTo>
                  <a:pt x="183" y="369"/>
                  <a:pt x="186" y="370"/>
                  <a:pt x="189" y="369"/>
                </a:cubicBezTo>
                <a:cubicBezTo>
                  <a:pt x="194" y="367"/>
                  <a:pt x="194" y="367"/>
                  <a:pt x="194" y="367"/>
                </a:cubicBezTo>
                <a:cubicBezTo>
                  <a:pt x="196" y="370"/>
                  <a:pt x="199" y="372"/>
                  <a:pt x="202" y="374"/>
                </a:cubicBezTo>
                <a:cubicBezTo>
                  <a:pt x="200" y="379"/>
                  <a:pt x="200" y="379"/>
                  <a:pt x="200" y="379"/>
                </a:cubicBezTo>
                <a:cubicBezTo>
                  <a:pt x="200" y="381"/>
                  <a:pt x="200" y="382"/>
                  <a:pt x="200" y="384"/>
                </a:cubicBezTo>
                <a:cubicBezTo>
                  <a:pt x="201" y="385"/>
                  <a:pt x="202" y="386"/>
                  <a:pt x="204" y="387"/>
                </a:cubicBezTo>
                <a:cubicBezTo>
                  <a:pt x="210" y="389"/>
                  <a:pt x="210" y="389"/>
                  <a:pt x="210" y="389"/>
                </a:cubicBezTo>
                <a:cubicBezTo>
                  <a:pt x="212" y="390"/>
                  <a:pt x="213" y="390"/>
                  <a:pt x="215" y="389"/>
                </a:cubicBezTo>
                <a:cubicBezTo>
                  <a:pt x="216" y="388"/>
                  <a:pt x="217" y="387"/>
                  <a:pt x="218" y="386"/>
                </a:cubicBezTo>
                <a:cubicBezTo>
                  <a:pt x="219" y="381"/>
                  <a:pt x="219" y="381"/>
                  <a:pt x="219" y="381"/>
                </a:cubicBezTo>
                <a:cubicBezTo>
                  <a:pt x="223" y="381"/>
                  <a:pt x="227" y="381"/>
                  <a:pt x="230" y="380"/>
                </a:cubicBezTo>
                <a:cubicBezTo>
                  <a:pt x="233" y="385"/>
                  <a:pt x="233" y="385"/>
                  <a:pt x="233" y="385"/>
                </a:cubicBezTo>
                <a:cubicBezTo>
                  <a:pt x="234" y="388"/>
                  <a:pt x="238" y="389"/>
                  <a:pt x="241" y="388"/>
                </a:cubicBezTo>
                <a:cubicBezTo>
                  <a:pt x="247" y="385"/>
                  <a:pt x="247" y="385"/>
                  <a:pt x="247" y="385"/>
                </a:cubicBezTo>
                <a:cubicBezTo>
                  <a:pt x="250" y="384"/>
                  <a:pt x="251" y="380"/>
                  <a:pt x="250" y="377"/>
                </a:cubicBezTo>
                <a:cubicBezTo>
                  <a:pt x="247" y="372"/>
                  <a:pt x="247" y="372"/>
                  <a:pt x="247" y="372"/>
                </a:cubicBezTo>
                <a:cubicBezTo>
                  <a:pt x="250" y="370"/>
                  <a:pt x="253" y="367"/>
                  <a:pt x="255" y="364"/>
                </a:cubicBezTo>
                <a:cubicBezTo>
                  <a:pt x="260" y="366"/>
                  <a:pt x="260" y="366"/>
                  <a:pt x="260" y="366"/>
                </a:cubicBezTo>
                <a:cubicBezTo>
                  <a:pt x="261" y="367"/>
                  <a:pt x="263" y="367"/>
                  <a:pt x="264" y="366"/>
                </a:cubicBezTo>
                <a:cubicBezTo>
                  <a:pt x="266" y="365"/>
                  <a:pt x="267" y="364"/>
                  <a:pt x="267" y="363"/>
                </a:cubicBezTo>
                <a:cubicBezTo>
                  <a:pt x="270" y="356"/>
                  <a:pt x="270" y="356"/>
                  <a:pt x="270" y="356"/>
                </a:cubicBezTo>
                <a:cubicBezTo>
                  <a:pt x="271" y="353"/>
                  <a:pt x="269" y="350"/>
                  <a:pt x="266" y="349"/>
                </a:cubicBezTo>
                <a:close/>
                <a:moveTo>
                  <a:pt x="233" y="364"/>
                </a:moveTo>
                <a:cubicBezTo>
                  <a:pt x="230" y="366"/>
                  <a:pt x="227" y="366"/>
                  <a:pt x="224" y="366"/>
                </a:cubicBezTo>
                <a:cubicBezTo>
                  <a:pt x="214" y="366"/>
                  <a:pt x="206" y="361"/>
                  <a:pt x="202" y="353"/>
                </a:cubicBezTo>
                <a:cubicBezTo>
                  <a:pt x="197" y="341"/>
                  <a:pt x="202" y="327"/>
                  <a:pt x="214" y="321"/>
                </a:cubicBezTo>
                <a:cubicBezTo>
                  <a:pt x="217" y="320"/>
                  <a:pt x="220" y="319"/>
                  <a:pt x="223" y="319"/>
                </a:cubicBezTo>
                <a:cubicBezTo>
                  <a:pt x="233" y="319"/>
                  <a:pt x="241" y="325"/>
                  <a:pt x="245" y="333"/>
                </a:cubicBezTo>
                <a:cubicBezTo>
                  <a:pt x="250" y="345"/>
                  <a:pt x="245" y="359"/>
                  <a:pt x="233" y="364"/>
                </a:cubicBezTo>
                <a:close/>
                <a:moveTo>
                  <a:pt x="378" y="160"/>
                </a:moveTo>
                <a:cubicBezTo>
                  <a:pt x="364" y="155"/>
                  <a:pt x="364" y="155"/>
                  <a:pt x="364" y="155"/>
                </a:cubicBezTo>
                <a:cubicBezTo>
                  <a:pt x="365" y="144"/>
                  <a:pt x="364" y="133"/>
                  <a:pt x="362" y="122"/>
                </a:cubicBezTo>
                <a:cubicBezTo>
                  <a:pt x="377" y="115"/>
                  <a:pt x="377" y="115"/>
                  <a:pt x="377" y="115"/>
                </a:cubicBezTo>
                <a:cubicBezTo>
                  <a:pt x="386" y="111"/>
                  <a:pt x="390" y="100"/>
                  <a:pt x="386" y="91"/>
                </a:cubicBezTo>
                <a:cubicBezTo>
                  <a:pt x="377" y="73"/>
                  <a:pt x="377" y="73"/>
                  <a:pt x="377" y="73"/>
                </a:cubicBezTo>
                <a:cubicBezTo>
                  <a:pt x="373" y="64"/>
                  <a:pt x="362" y="60"/>
                  <a:pt x="353" y="64"/>
                </a:cubicBezTo>
                <a:cubicBezTo>
                  <a:pt x="339" y="71"/>
                  <a:pt x="339" y="71"/>
                  <a:pt x="339" y="71"/>
                </a:cubicBezTo>
                <a:cubicBezTo>
                  <a:pt x="332" y="62"/>
                  <a:pt x="323" y="54"/>
                  <a:pt x="314" y="48"/>
                </a:cubicBezTo>
                <a:cubicBezTo>
                  <a:pt x="320" y="33"/>
                  <a:pt x="320" y="33"/>
                  <a:pt x="320" y="33"/>
                </a:cubicBezTo>
                <a:cubicBezTo>
                  <a:pt x="323" y="24"/>
                  <a:pt x="319" y="13"/>
                  <a:pt x="309" y="10"/>
                </a:cubicBezTo>
                <a:cubicBezTo>
                  <a:pt x="290" y="3"/>
                  <a:pt x="290" y="3"/>
                  <a:pt x="290" y="3"/>
                </a:cubicBezTo>
                <a:cubicBezTo>
                  <a:pt x="281" y="0"/>
                  <a:pt x="271" y="5"/>
                  <a:pt x="267" y="14"/>
                </a:cubicBezTo>
                <a:cubicBezTo>
                  <a:pt x="262" y="29"/>
                  <a:pt x="262" y="29"/>
                  <a:pt x="262" y="29"/>
                </a:cubicBezTo>
                <a:cubicBezTo>
                  <a:pt x="251" y="27"/>
                  <a:pt x="240" y="28"/>
                  <a:pt x="229" y="30"/>
                </a:cubicBezTo>
                <a:cubicBezTo>
                  <a:pt x="222" y="15"/>
                  <a:pt x="222" y="15"/>
                  <a:pt x="222" y="15"/>
                </a:cubicBezTo>
                <a:cubicBezTo>
                  <a:pt x="218" y="6"/>
                  <a:pt x="207" y="2"/>
                  <a:pt x="198" y="7"/>
                </a:cubicBezTo>
                <a:cubicBezTo>
                  <a:pt x="180" y="15"/>
                  <a:pt x="180" y="15"/>
                  <a:pt x="180" y="15"/>
                </a:cubicBezTo>
                <a:cubicBezTo>
                  <a:pt x="171" y="19"/>
                  <a:pt x="167" y="30"/>
                  <a:pt x="171" y="39"/>
                </a:cubicBezTo>
                <a:cubicBezTo>
                  <a:pt x="178" y="53"/>
                  <a:pt x="178" y="53"/>
                  <a:pt x="178" y="53"/>
                </a:cubicBezTo>
                <a:cubicBezTo>
                  <a:pt x="169" y="60"/>
                  <a:pt x="161" y="69"/>
                  <a:pt x="155" y="78"/>
                </a:cubicBezTo>
                <a:cubicBezTo>
                  <a:pt x="140" y="72"/>
                  <a:pt x="140" y="72"/>
                  <a:pt x="140" y="72"/>
                </a:cubicBezTo>
                <a:cubicBezTo>
                  <a:pt x="131" y="69"/>
                  <a:pt x="120" y="74"/>
                  <a:pt x="117" y="83"/>
                </a:cubicBezTo>
                <a:cubicBezTo>
                  <a:pt x="110" y="102"/>
                  <a:pt x="110" y="102"/>
                  <a:pt x="110" y="102"/>
                </a:cubicBezTo>
                <a:cubicBezTo>
                  <a:pt x="109" y="106"/>
                  <a:pt x="109" y="111"/>
                  <a:pt x="111" y="116"/>
                </a:cubicBezTo>
                <a:cubicBezTo>
                  <a:pt x="113" y="120"/>
                  <a:pt x="116" y="123"/>
                  <a:pt x="121" y="125"/>
                </a:cubicBezTo>
                <a:cubicBezTo>
                  <a:pt x="136" y="130"/>
                  <a:pt x="136" y="130"/>
                  <a:pt x="136" y="130"/>
                </a:cubicBezTo>
                <a:cubicBezTo>
                  <a:pt x="135" y="141"/>
                  <a:pt x="135" y="152"/>
                  <a:pt x="137" y="163"/>
                </a:cubicBezTo>
                <a:cubicBezTo>
                  <a:pt x="123" y="170"/>
                  <a:pt x="123" y="170"/>
                  <a:pt x="123" y="170"/>
                </a:cubicBezTo>
                <a:cubicBezTo>
                  <a:pt x="114" y="174"/>
                  <a:pt x="110" y="185"/>
                  <a:pt x="114" y="194"/>
                </a:cubicBezTo>
                <a:cubicBezTo>
                  <a:pt x="122" y="212"/>
                  <a:pt x="122" y="212"/>
                  <a:pt x="122" y="212"/>
                </a:cubicBezTo>
                <a:cubicBezTo>
                  <a:pt x="126" y="221"/>
                  <a:pt x="137" y="225"/>
                  <a:pt x="146" y="221"/>
                </a:cubicBezTo>
                <a:cubicBezTo>
                  <a:pt x="161" y="214"/>
                  <a:pt x="161" y="214"/>
                  <a:pt x="161" y="214"/>
                </a:cubicBezTo>
                <a:cubicBezTo>
                  <a:pt x="168" y="223"/>
                  <a:pt x="176" y="231"/>
                  <a:pt x="185" y="237"/>
                </a:cubicBezTo>
                <a:cubicBezTo>
                  <a:pt x="179" y="252"/>
                  <a:pt x="179" y="252"/>
                  <a:pt x="179" y="252"/>
                </a:cubicBezTo>
                <a:cubicBezTo>
                  <a:pt x="178" y="256"/>
                  <a:pt x="178" y="261"/>
                  <a:pt x="180" y="266"/>
                </a:cubicBezTo>
                <a:cubicBezTo>
                  <a:pt x="182" y="270"/>
                  <a:pt x="185" y="273"/>
                  <a:pt x="190" y="275"/>
                </a:cubicBezTo>
                <a:cubicBezTo>
                  <a:pt x="209" y="282"/>
                  <a:pt x="209" y="282"/>
                  <a:pt x="209" y="282"/>
                </a:cubicBezTo>
                <a:cubicBezTo>
                  <a:pt x="213" y="284"/>
                  <a:pt x="218" y="283"/>
                  <a:pt x="223" y="281"/>
                </a:cubicBezTo>
                <a:cubicBezTo>
                  <a:pt x="227" y="279"/>
                  <a:pt x="230" y="276"/>
                  <a:pt x="232" y="271"/>
                </a:cubicBezTo>
                <a:cubicBezTo>
                  <a:pt x="238" y="256"/>
                  <a:pt x="238" y="256"/>
                  <a:pt x="238" y="256"/>
                </a:cubicBezTo>
                <a:cubicBezTo>
                  <a:pt x="248" y="258"/>
                  <a:pt x="260" y="257"/>
                  <a:pt x="271" y="255"/>
                </a:cubicBezTo>
                <a:cubicBezTo>
                  <a:pt x="277" y="270"/>
                  <a:pt x="277" y="270"/>
                  <a:pt x="277" y="270"/>
                </a:cubicBezTo>
                <a:cubicBezTo>
                  <a:pt x="281" y="279"/>
                  <a:pt x="292" y="283"/>
                  <a:pt x="301" y="278"/>
                </a:cubicBezTo>
                <a:cubicBezTo>
                  <a:pt x="319" y="270"/>
                  <a:pt x="319" y="270"/>
                  <a:pt x="319" y="270"/>
                </a:cubicBezTo>
                <a:cubicBezTo>
                  <a:pt x="328" y="266"/>
                  <a:pt x="332" y="255"/>
                  <a:pt x="328" y="246"/>
                </a:cubicBezTo>
                <a:cubicBezTo>
                  <a:pt x="322" y="232"/>
                  <a:pt x="322" y="232"/>
                  <a:pt x="322" y="232"/>
                </a:cubicBezTo>
                <a:cubicBezTo>
                  <a:pt x="330" y="225"/>
                  <a:pt x="338" y="216"/>
                  <a:pt x="344" y="207"/>
                </a:cubicBezTo>
                <a:cubicBezTo>
                  <a:pt x="359" y="213"/>
                  <a:pt x="359" y="213"/>
                  <a:pt x="359" y="213"/>
                </a:cubicBezTo>
                <a:cubicBezTo>
                  <a:pt x="364" y="215"/>
                  <a:pt x="368" y="214"/>
                  <a:pt x="373" y="212"/>
                </a:cubicBezTo>
                <a:cubicBezTo>
                  <a:pt x="377" y="210"/>
                  <a:pt x="380" y="207"/>
                  <a:pt x="382" y="202"/>
                </a:cubicBezTo>
                <a:cubicBezTo>
                  <a:pt x="389" y="183"/>
                  <a:pt x="389" y="183"/>
                  <a:pt x="389" y="183"/>
                </a:cubicBezTo>
                <a:cubicBezTo>
                  <a:pt x="393" y="174"/>
                  <a:pt x="388" y="164"/>
                  <a:pt x="378" y="160"/>
                </a:cubicBezTo>
                <a:close/>
                <a:moveTo>
                  <a:pt x="279" y="207"/>
                </a:moveTo>
                <a:cubicBezTo>
                  <a:pt x="270" y="212"/>
                  <a:pt x="260" y="214"/>
                  <a:pt x="250" y="214"/>
                </a:cubicBezTo>
                <a:cubicBezTo>
                  <a:pt x="222" y="214"/>
                  <a:pt x="197" y="197"/>
                  <a:pt x="185" y="172"/>
                </a:cubicBezTo>
                <a:cubicBezTo>
                  <a:pt x="169" y="137"/>
                  <a:pt x="184" y="94"/>
                  <a:pt x="220" y="78"/>
                </a:cubicBezTo>
                <a:cubicBezTo>
                  <a:pt x="229" y="74"/>
                  <a:pt x="239" y="71"/>
                  <a:pt x="250" y="71"/>
                </a:cubicBezTo>
                <a:cubicBezTo>
                  <a:pt x="277" y="71"/>
                  <a:pt x="303" y="88"/>
                  <a:pt x="314" y="113"/>
                </a:cubicBezTo>
                <a:cubicBezTo>
                  <a:pt x="331" y="148"/>
                  <a:pt x="315" y="191"/>
                  <a:pt x="279" y="20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 sz="90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28678" name="稻壳儿小白白(http://dwz.cn/Wu2UP)"/>
          <p:cNvSpPr>
            <a:spLocks noChangeArrowheads="1"/>
          </p:cNvSpPr>
          <p:nvPr/>
        </p:nvSpPr>
        <p:spPr bwMode="auto">
          <a:xfrm>
            <a:off x="3024590" y="3879520"/>
            <a:ext cx="472744" cy="488937"/>
          </a:xfrm>
          <a:prstGeom prst="ellipse">
            <a:avLst/>
          </a:prstGeom>
          <a:solidFill>
            <a:srgbClr val="117A6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1" hangingPunct="1"/>
            <a:endParaRPr lang="en-US" altLang="zh-CN" sz="60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  <a:sym typeface="Arial" panose="020B0604020202090204" pitchFamily="34" charset="0"/>
            </a:endParaRPr>
          </a:p>
        </p:txBody>
      </p:sp>
      <p:pic>
        <p:nvPicPr>
          <p:cNvPr id="28679" name="稻壳儿小白白(http://dwz.cn/Wu2UP)"/>
          <p:cNvPicPr>
            <a:picLocks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0168" y="2090774"/>
            <a:ext cx="1718898" cy="20367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80" name="稻壳儿小白白(http://dwz.cn/Wu2UP)"/>
          <p:cNvSpPr/>
          <p:nvPr/>
        </p:nvSpPr>
        <p:spPr bwMode="auto">
          <a:xfrm>
            <a:off x="2661381" y="3505833"/>
            <a:ext cx="1200434" cy="1239486"/>
          </a:xfrm>
          <a:custGeom>
            <a:avLst/>
            <a:gdLst>
              <a:gd name="T0" fmla="*/ 2023221760 w 500"/>
              <a:gd name="T1" fmla="*/ 2147483647 h 500"/>
              <a:gd name="T2" fmla="*/ 0 w 500"/>
              <a:gd name="T3" fmla="*/ 2018706739 h 500"/>
              <a:gd name="T4" fmla="*/ 2023221760 w 500"/>
              <a:gd name="T5" fmla="*/ 0 h 500"/>
              <a:gd name="T6" fmla="*/ 2147483647 w 500"/>
              <a:gd name="T7" fmla="*/ 161495175 h 500"/>
              <a:gd name="T8" fmla="*/ 2147483647 w 500"/>
              <a:gd name="T9" fmla="*/ 605612590 h 500"/>
              <a:gd name="T10" fmla="*/ 2023221760 w 500"/>
              <a:gd name="T11" fmla="*/ 516789107 h 500"/>
              <a:gd name="T12" fmla="*/ 517944202 w 500"/>
              <a:gd name="T13" fmla="*/ 2018706739 h 500"/>
              <a:gd name="T14" fmla="*/ 2023221760 w 500"/>
              <a:gd name="T15" fmla="*/ 2147483647 h 500"/>
              <a:gd name="T16" fmla="*/ 2147483647 w 500"/>
              <a:gd name="T17" fmla="*/ 2018706739 h 500"/>
              <a:gd name="T18" fmla="*/ 2147483647 w 500"/>
              <a:gd name="T19" fmla="*/ 1324270666 h 500"/>
              <a:gd name="T20" fmla="*/ 2147483647 w 500"/>
              <a:gd name="T21" fmla="*/ 920529887 h 500"/>
              <a:gd name="T22" fmla="*/ 2147483647 w 500"/>
              <a:gd name="T23" fmla="*/ 2018706739 h 500"/>
              <a:gd name="T24" fmla="*/ 2023221760 w 500"/>
              <a:gd name="T25" fmla="*/ 2147483647 h 500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500" h="500">
                <a:moveTo>
                  <a:pt x="250" y="500"/>
                </a:moveTo>
                <a:cubicBezTo>
                  <a:pt x="112" y="500"/>
                  <a:pt x="0" y="388"/>
                  <a:pt x="0" y="250"/>
                </a:cubicBezTo>
                <a:cubicBezTo>
                  <a:pt x="0" y="112"/>
                  <a:pt x="112" y="0"/>
                  <a:pt x="250" y="0"/>
                </a:cubicBezTo>
                <a:cubicBezTo>
                  <a:pt x="285" y="0"/>
                  <a:pt x="318" y="7"/>
                  <a:pt x="348" y="20"/>
                </a:cubicBezTo>
                <a:cubicBezTo>
                  <a:pt x="311" y="75"/>
                  <a:pt x="311" y="75"/>
                  <a:pt x="311" y="75"/>
                </a:cubicBezTo>
                <a:cubicBezTo>
                  <a:pt x="291" y="68"/>
                  <a:pt x="271" y="64"/>
                  <a:pt x="250" y="64"/>
                </a:cubicBezTo>
                <a:cubicBezTo>
                  <a:pt x="147" y="64"/>
                  <a:pt x="64" y="147"/>
                  <a:pt x="64" y="250"/>
                </a:cubicBezTo>
                <a:cubicBezTo>
                  <a:pt x="64" y="352"/>
                  <a:pt x="147" y="435"/>
                  <a:pt x="250" y="435"/>
                </a:cubicBezTo>
                <a:cubicBezTo>
                  <a:pt x="352" y="435"/>
                  <a:pt x="435" y="352"/>
                  <a:pt x="435" y="250"/>
                </a:cubicBezTo>
                <a:cubicBezTo>
                  <a:pt x="435" y="219"/>
                  <a:pt x="427" y="189"/>
                  <a:pt x="414" y="164"/>
                </a:cubicBezTo>
                <a:cubicBezTo>
                  <a:pt x="460" y="114"/>
                  <a:pt x="460" y="114"/>
                  <a:pt x="460" y="114"/>
                </a:cubicBezTo>
                <a:cubicBezTo>
                  <a:pt x="485" y="153"/>
                  <a:pt x="500" y="200"/>
                  <a:pt x="500" y="250"/>
                </a:cubicBezTo>
                <a:cubicBezTo>
                  <a:pt x="500" y="388"/>
                  <a:pt x="388" y="500"/>
                  <a:pt x="250" y="500"/>
                </a:cubicBezTo>
                <a:close/>
              </a:path>
            </a:pathLst>
          </a:custGeom>
          <a:solidFill>
            <a:srgbClr val="117A6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 sz="90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28681" name="稻壳儿小白白(http://dwz.cn/Wu2UP)"/>
          <p:cNvSpPr/>
          <p:nvPr/>
        </p:nvSpPr>
        <p:spPr bwMode="auto">
          <a:xfrm>
            <a:off x="2342619" y="3176595"/>
            <a:ext cx="1836687" cy="1897010"/>
          </a:xfrm>
          <a:custGeom>
            <a:avLst/>
            <a:gdLst>
              <a:gd name="T0" fmla="*/ 2147483647 w 765"/>
              <a:gd name="T1" fmla="*/ 2147483647 h 765"/>
              <a:gd name="T2" fmla="*/ 0 w 765"/>
              <a:gd name="T3" fmla="*/ 2147483647 h 765"/>
              <a:gd name="T4" fmla="*/ 2147483647 w 765"/>
              <a:gd name="T5" fmla="*/ 0 h 765"/>
              <a:gd name="T6" fmla="*/ 2147483647 w 765"/>
              <a:gd name="T7" fmla="*/ 363713017 h 765"/>
              <a:gd name="T8" fmla="*/ 2147483647 w 765"/>
              <a:gd name="T9" fmla="*/ 751673759 h 765"/>
              <a:gd name="T10" fmla="*/ 2147483647 w 765"/>
              <a:gd name="T11" fmla="*/ 468783645 h 765"/>
              <a:gd name="T12" fmla="*/ 1238426793 w 765"/>
              <a:gd name="T13" fmla="*/ 1236622553 h 765"/>
              <a:gd name="T14" fmla="*/ 469469966 w 765"/>
              <a:gd name="T15" fmla="*/ 2147483647 h 765"/>
              <a:gd name="T16" fmla="*/ 1238426793 w 765"/>
              <a:gd name="T17" fmla="*/ 2147483647 h 765"/>
              <a:gd name="T18" fmla="*/ 2147483647 w 765"/>
              <a:gd name="T19" fmla="*/ 2147483647 h 765"/>
              <a:gd name="T20" fmla="*/ 2147483647 w 765"/>
              <a:gd name="T21" fmla="*/ 2147483647 h 765"/>
              <a:gd name="T22" fmla="*/ 2147483647 w 765"/>
              <a:gd name="T23" fmla="*/ 2147483647 h 765"/>
              <a:gd name="T24" fmla="*/ 2147483647 w 765"/>
              <a:gd name="T25" fmla="*/ 1503344674 h 765"/>
              <a:gd name="T26" fmla="*/ 2147483647 w 765"/>
              <a:gd name="T27" fmla="*/ 1155796806 h 765"/>
              <a:gd name="T28" fmla="*/ 2147483647 w 765"/>
              <a:gd name="T29" fmla="*/ 2147483647 h 765"/>
              <a:gd name="T30" fmla="*/ 2147483647 w 765"/>
              <a:gd name="T31" fmla="*/ 2147483647 h 765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765" h="765">
                <a:moveTo>
                  <a:pt x="383" y="765"/>
                </a:moveTo>
                <a:cubicBezTo>
                  <a:pt x="171" y="765"/>
                  <a:pt x="0" y="594"/>
                  <a:pt x="0" y="383"/>
                </a:cubicBezTo>
                <a:cubicBezTo>
                  <a:pt x="0" y="171"/>
                  <a:pt x="171" y="0"/>
                  <a:pt x="383" y="0"/>
                </a:cubicBezTo>
                <a:cubicBezTo>
                  <a:pt x="447" y="0"/>
                  <a:pt x="508" y="16"/>
                  <a:pt x="562" y="45"/>
                </a:cubicBezTo>
                <a:cubicBezTo>
                  <a:pt x="529" y="93"/>
                  <a:pt x="529" y="93"/>
                  <a:pt x="529" y="93"/>
                </a:cubicBezTo>
                <a:cubicBezTo>
                  <a:pt x="485" y="71"/>
                  <a:pt x="435" y="58"/>
                  <a:pt x="383" y="58"/>
                </a:cubicBezTo>
                <a:cubicBezTo>
                  <a:pt x="293" y="59"/>
                  <a:pt x="212" y="95"/>
                  <a:pt x="153" y="153"/>
                </a:cubicBezTo>
                <a:cubicBezTo>
                  <a:pt x="95" y="212"/>
                  <a:pt x="59" y="293"/>
                  <a:pt x="58" y="383"/>
                </a:cubicBezTo>
                <a:cubicBezTo>
                  <a:pt x="59" y="472"/>
                  <a:pt x="95" y="553"/>
                  <a:pt x="153" y="612"/>
                </a:cubicBezTo>
                <a:cubicBezTo>
                  <a:pt x="212" y="671"/>
                  <a:pt x="293" y="707"/>
                  <a:pt x="383" y="707"/>
                </a:cubicBezTo>
                <a:cubicBezTo>
                  <a:pt x="472" y="707"/>
                  <a:pt x="553" y="671"/>
                  <a:pt x="612" y="612"/>
                </a:cubicBezTo>
                <a:cubicBezTo>
                  <a:pt x="671" y="553"/>
                  <a:pt x="707" y="472"/>
                  <a:pt x="707" y="383"/>
                </a:cubicBezTo>
                <a:cubicBezTo>
                  <a:pt x="707" y="309"/>
                  <a:pt x="682" y="240"/>
                  <a:pt x="640" y="186"/>
                </a:cubicBezTo>
                <a:cubicBezTo>
                  <a:pt x="680" y="143"/>
                  <a:pt x="680" y="143"/>
                  <a:pt x="680" y="143"/>
                </a:cubicBezTo>
                <a:cubicBezTo>
                  <a:pt x="733" y="208"/>
                  <a:pt x="765" y="292"/>
                  <a:pt x="765" y="383"/>
                </a:cubicBezTo>
                <a:cubicBezTo>
                  <a:pt x="765" y="594"/>
                  <a:pt x="594" y="765"/>
                  <a:pt x="383" y="765"/>
                </a:cubicBezTo>
                <a:close/>
              </a:path>
            </a:pathLst>
          </a:custGeom>
          <a:solidFill>
            <a:srgbClr val="117A6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 sz="90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28682" name="稻壳儿小白白(http://dwz.cn/Wu2UP)"/>
          <p:cNvSpPr/>
          <p:nvPr/>
        </p:nvSpPr>
        <p:spPr bwMode="auto">
          <a:xfrm>
            <a:off x="2016873" y="2838466"/>
            <a:ext cx="2490718" cy="2571362"/>
          </a:xfrm>
          <a:custGeom>
            <a:avLst/>
            <a:gdLst>
              <a:gd name="T0" fmla="*/ 2147483647 w 1038"/>
              <a:gd name="T1" fmla="*/ 0 h 1037"/>
              <a:gd name="T2" fmla="*/ 2147483647 w 1038"/>
              <a:gd name="T3" fmla="*/ 549545145 h 1037"/>
              <a:gd name="T4" fmla="*/ 2147483647 w 1038"/>
              <a:gd name="T5" fmla="*/ 961703292 h 1037"/>
              <a:gd name="T6" fmla="*/ 2147483647 w 1038"/>
              <a:gd name="T7" fmla="*/ 501055449 h 1037"/>
              <a:gd name="T8" fmla="*/ 1584336690 w 1038"/>
              <a:gd name="T9" fmla="*/ 1583978716 h 1037"/>
              <a:gd name="T10" fmla="*/ 501168889 w 1038"/>
              <a:gd name="T11" fmla="*/ 2147483647 h 1037"/>
              <a:gd name="T12" fmla="*/ 1584336690 w 1038"/>
              <a:gd name="T13" fmla="*/ 2147483647 h 1037"/>
              <a:gd name="T14" fmla="*/ 2147483647 w 1038"/>
              <a:gd name="T15" fmla="*/ 2147483647 h 1037"/>
              <a:gd name="T16" fmla="*/ 2147483647 w 1038"/>
              <a:gd name="T17" fmla="*/ 2147483647 h 1037"/>
              <a:gd name="T18" fmla="*/ 2147483647 w 1038"/>
              <a:gd name="T19" fmla="*/ 2147483647 h 1037"/>
              <a:gd name="T20" fmla="*/ 2147483647 w 1038"/>
              <a:gd name="T21" fmla="*/ 1810263014 h 1037"/>
              <a:gd name="T22" fmla="*/ 2147483647 w 1038"/>
              <a:gd name="T23" fmla="*/ 1438512472 h 1037"/>
              <a:gd name="T24" fmla="*/ 2147483647 w 1038"/>
              <a:gd name="T25" fmla="*/ 2147483647 h 1037"/>
              <a:gd name="T26" fmla="*/ 2147483647 w 1038"/>
              <a:gd name="T27" fmla="*/ 2147483647 h 1037"/>
              <a:gd name="T28" fmla="*/ 0 w 1038"/>
              <a:gd name="T29" fmla="*/ 2147483647 h 1037"/>
              <a:gd name="T30" fmla="*/ 2147483647 w 1038"/>
              <a:gd name="T31" fmla="*/ 0 h 1037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1038" h="1037">
                <a:moveTo>
                  <a:pt x="519" y="0"/>
                </a:moveTo>
                <a:cubicBezTo>
                  <a:pt x="612" y="0"/>
                  <a:pt x="700" y="25"/>
                  <a:pt x="775" y="68"/>
                </a:cubicBezTo>
                <a:cubicBezTo>
                  <a:pt x="740" y="119"/>
                  <a:pt x="740" y="119"/>
                  <a:pt x="740" y="119"/>
                </a:cubicBezTo>
                <a:cubicBezTo>
                  <a:pt x="675" y="83"/>
                  <a:pt x="599" y="62"/>
                  <a:pt x="519" y="62"/>
                </a:cubicBezTo>
                <a:cubicBezTo>
                  <a:pt x="392" y="62"/>
                  <a:pt x="278" y="113"/>
                  <a:pt x="196" y="196"/>
                </a:cubicBezTo>
                <a:cubicBezTo>
                  <a:pt x="113" y="278"/>
                  <a:pt x="62" y="392"/>
                  <a:pt x="62" y="519"/>
                </a:cubicBezTo>
                <a:cubicBezTo>
                  <a:pt x="62" y="645"/>
                  <a:pt x="113" y="759"/>
                  <a:pt x="196" y="842"/>
                </a:cubicBezTo>
                <a:cubicBezTo>
                  <a:pt x="278" y="925"/>
                  <a:pt x="392" y="976"/>
                  <a:pt x="519" y="976"/>
                </a:cubicBezTo>
                <a:cubicBezTo>
                  <a:pt x="645" y="976"/>
                  <a:pt x="759" y="925"/>
                  <a:pt x="842" y="842"/>
                </a:cubicBezTo>
                <a:cubicBezTo>
                  <a:pt x="925" y="759"/>
                  <a:pt x="976" y="645"/>
                  <a:pt x="976" y="519"/>
                </a:cubicBezTo>
                <a:cubicBezTo>
                  <a:pt x="976" y="406"/>
                  <a:pt x="935" y="303"/>
                  <a:pt x="867" y="224"/>
                </a:cubicBezTo>
                <a:cubicBezTo>
                  <a:pt x="910" y="178"/>
                  <a:pt x="910" y="178"/>
                  <a:pt x="910" y="178"/>
                </a:cubicBezTo>
                <a:cubicBezTo>
                  <a:pt x="989" y="269"/>
                  <a:pt x="1037" y="388"/>
                  <a:pt x="1038" y="519"/>
                </a:cubicBezTo>
                <a:cubicBezTo>
                  <a:pt x="1037" y="805"/>
                  <a:pt x="805" y="1037"/>
                  <a:pt x="519" y="1037"/>
                </a:cubicBezTo>
                <a:cubicBezTo>
                  <a:pt x="232" y="1037"/>
                  <a:pt x="0" y="805"/>
                  <a:pt x="0" y="519"/>
                </a:cubicBezTo>
                <a:cubicBezTo>
                  <a:pt x="0" y="232"/>
                  <a:pt x="232" y="0"/>
                  <a:pt x="519" y="0"/>
                </a:cubicBezTo>
                <a:close/>
              </a:path>
            </a:pathLst>
          </a:custGeom>
          <a:solidFill>
            <a:srgbClr val="117A6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 sz="90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cxnSp>
        <p:nvCxnSpPr>
          <p:cNvPr id="28683" name="稻壳儿小白白(http://dwz.cn/Wu2UP)"/>
          <p:cNvCxnSpPr>
            <a:cxnSpLocks noChangeShapeType="1"/>
          </p:cNvCxnSpPr>
          <p:nvPr/>
        </p:nvCxnSpPr>
        <p:spPr bwMode="auto">
          <a:xfrm>
            <a:off x="5606111" y="3317560"/>
            <a:ext cx="358765" cy="0"/>
          </a:xfrm>
          <a:prstGeom prst="straightConnector1">
            <a:avLst/>
          </a:prstGeom>
          <a:noFill/>
          <a:ln w="9525">
            <a:solidFill>
              <a:srgbClr val="C1C7D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684" name="稻壳儿小白白(http://dwz.cn/Wu2UP)"/>
          <p:cNvCxnSpPr>
            <a:cxnSpLocks noChangeShapeType="1"/>
          </p:cNvCxnSpPr>
          <p:nvPr/>
        </p:nvCxnSpPr>
        <p:spPr bwMode="auto">
          <a:xfrm>
            <a:off x="5606111" y="4540220"/>
            <a:ext cx="358765" cy="0"/>
          </a:xfrm>
          <a:prstGeom prst="straightConnector1">
            <a:avLst/>
          </a:prstGeom>
          <a:noFill/>
          <a:ln w="9525">
            <a:solidFill>
              <a:srgbClr val="C1C7D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28685" name="稻壳儿小白白(http://dwz.cn/Wu2UP)"/>
          <p:cNvGrpSpPr/>
          <p:nvPr/>
        </p:nvGrpSpPr>
        <p:grpSpPr bwMode="auto">
          <a:xfrm rot="0">
            <a:off x="5606111" y="2182212"/>
            <a:ext cx="358765" cy="3515897"/>
            <a:chOff x="0" y="0"/>
            <a:chExt cx="637913" cy="6047288"/>
          </a:xfrm>
        </p:grpSpPr>
        <p:cxnSp>
          <p:nvCxnSpPr>
            <p:cNvPr id="28703" name="稻壳儿小白白(http://dwz.cn/Wu2UP)"/>
            <p:cNvCxnSpPr>
              <a:cxnSpLocks noChangeShapeType="1"/>
            </p:cNvCxnSpPr>
            <p:nvPr/>
          </p:nvCxnSpPr>
          <p:spPr bwMode="auto">
            <a:xfrm>
              <a:off x="0" y="0"/>
              <a:ext cx="637913" cy="0"/>
            </a:xfrm>
            <a:prstGeom prst="straightConnector1">
              <a:avLst/>
            </a:prstGeom>
            <a:noFill/>
            <a:ln w="9525">
              <a:solidFill>
                <a:srgbClr val="C1C7D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704" name="稻壳儿小白白(http://dwz.cn/Wu2UP)"/>
            <p:cNvCxnSpPr>
              <a:cxnSpLocks noChangeShapeType="1"/>
            </p:cNvCxnSpPr>
            <p:nvPr/>
          </p:nvCxnSpPr>
          <p:spPr bwMode="auto">
            <a:xfrm flipV="1">
              <a:off x="0" y="6047288"/>
              <a:ext cx="637913" cy="0"/>
            </a:xfrm>
            <a:prstGeom prst="straightConnector1">
              <a:avLst/>
            </a:prstGeom>
            <a:noFill/>
            <a:ln w="9525">
              <a:solidFill>
                <a:srgbClr val="C1C7D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28686" name="稻壳儿小白白(http://dwz.cn/Wu2UP)"/>
          <p:cNvSpPr>
            <a:spLocks noChangeArrowheads="1"/>
          </p:cNvSpPr>
          <p:nvPr/>
        </p:nvSpPr>
        <p:spPr bwMode="auto">
          <a:xfrm>
            <a:off x="6066791" y="4048743"/>
            <a:ext cx="766423" cy="793411"/>
          </a:xfrm>
          <a:prstGeom prst="ellipse">
            <a:avLst/>
          </a:prstGeom>
          <a:solidFill>
            <a:srgbClr val="117A6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1" hangingPunct="1"/>
            <a:endParaRPr lang="en-US" altLang="zh-CN" sz="60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8687" name="稻壳儿小白白(http://dwz.cn/Wu2UP)"/>
          <p:cNvSpPr>
            <a:spLocks noEditPoints="1"/>
          </p:cNvSpPr>
          <p:nvPr/>
        </p:nvSpPr>
        <p:spPr bwMode="auto">
          <a:xfrm>
            <a:off x="6227758" y="4265906"/>
            <a:ext cx="440678" cy="359082"/>
          </a:xfrm>
          <a:custGeom>
            <a:avLst/>
            <a:gdLst>
              <a:gd name="T0" fmla="*/ 199176324 w 1152"/>
              <a:gd name="T1" fmla="*/ 106625253 h 908"/>
              <a:gd name="T2" fmla="*/ 235352406 w 1152"/>
              <a:gd name="T3" fmla="*/ 180852853 h 908"/>
              <a:gd name="T4" fmla="*/ 231858251 w 1152"/>
              <a:gd name="T5" fmla="*/ 186183935 h 908"/>
              <a:gd name="T6" fmla="*/ 4933164 w 1152"/>
              <a:gd name="T7" fmla="*/ 186183935 h 908"/>
              <a:gd name="T8" fmla="*/ 1439009 w 1152"/>
              <a:gd name="T9" fmla="*/ 180852853 h 908"/>
              <a:gd name="T10" fmla="*/ 37615092 w 1152"/>
              <a:gd name="T11" fmla="*/ 106625253 h 908"/>
              <a:gd name="T12" fmla="*/ 41109699 w 1152"/>
              <a:gd name="T13" fmla="*/ 104574871 h 908"/>
              <a:gd name="T14" fmla="*/ 72147239 w 1152"/>
              <a:gd name="T15" fmla="*/ 104574871 h 908"/>
              <a:gd name="T16" fmla="*/ 75025258 w 1152"/>
              <a:gd name="T17" fmla="*/ 105805191 h 908"/>
              <a:gd name="T18" fmla="*/ 81396978 w 1152"/>
              <a:gd name="T19" fmla="*/ 112981525 h 908"/>
              <a:gd name="T20" fmla="*/ 87563320 w 1152"/>
              <a:gd name="T21" fmla="*/ 119748054 h 908"/>
              <a:gd name="T22" fmla="*/ 50564817 w 1152"/>
              <a:gd name="T23" fmla="*/ 119748054 h 908"/>
              <a:gd name="T24" fmla="*/ 47276041 w 1152"/>
              <a:gd name="T25" fmla="*/ 121798888 h 908"/>
              <a:gd name="T26" fmla="*/ 23226810 w 1152"/>
              <a:gd name="T27" fmla="*/ 171010299 h 908"/>
              <a:gd name="T28" fmla="*/ 213564605 w 1152"/>
              <a:gd name="T29" fmla="*/ 171010299 h 908"/>
              <a:gd name="T30" fmla="*/ 189515374 w 1152"/>
              <a:gd name="T31" fmla="*/ 121798888 h 908"/>
              <a:gd name="T32" fmla="*/ 186226598 w 1152"/>
              <a:gd name="T33" fmla="*/ 119748054 h 908"/>
              <a:gd name="T34" fmla="*/ 149228096 w 1152"/>
              <a:gd name="T35" fmla="*/ 119748054 h 908"/>
              <a:gd name="T36" fmla="*/ 155394437 w 1152"/>
              <a:gd name="T37" fmla="*/ 112981525 h 908"/>
              <a:gd name="T38" fmla="*/ 161766157 w 1152"/>
              <a:gd name="T39" fmla="*/ 105805191 h 908"/>
              <a:gd name="T40" fmla="*/ 164644176 w 1152"/>
              <a:gd name="T41" fmla="*/ 104574871 h 908"/>
              <a:gd name="T42" fmla="*/ 195681716 w 1152"/>
              <a:gd name="T43" fmla="*/ 104574871 h 908"/>
              <a:gd name="T44" fmla="*/ 199176324 w 1152"/>
              <a:gd name="T45" fmla="*/ 106625253 h 908"/>
              <a:gd name="T46" fmla="*/ 171632485 w 1152"/>
              <a:gd name="T47" fmla="*/ 55978393 h 908"/>
              <a:gd name="T48" fmla="*/ 121890089 w 1152"/>
              <a:gd name="T49" fmla="*/ 142918538 h 908"/>
              <a:gd name="T50" fmla="*/ 114901327 w 1152"/>
              <a:gd name="T51" fmla="*/ 142918538 h 908"/>
              <a:gd name="T52" fmla="*/ 65980898 w 1152"/>
              <a:gd name="T53" fmla="*/ 67050814 h 908"/>
              <a:gd name="T54" fmla="*/ 113256939 w 1152"/>
              <a:gd name="T55" fmla="*/ 3075572 h 908"/>
              <a:gd name="T56" fmla="*/ 171632485 w 1152"/>
              <a:gd name="T57" fmla="*/ 55978393 h 908"/>
              <a:gd name="T58" fmla="*/ 146555908 w 1152"/>
              <a:gd name="T59" fmla="*/ 55978393 h 908"/>
              <a:gd name="T60" fmla="*/ 118395934 w 1152"/>
              <a:gd name="T61" fmla="*/ 27886632 h 908"/>
              <a:gd name="T62" fmla="*/ 90235507 w 1152"/>
              <a:gd name="T63" fmla="*/ 55978393 h 908"/>
              <a:gd name="T64" fmla="*/ 118395934 w 1152"/>
              <a:gd name="T65" fmla="*/ 84069702 h 908"/>
              <a:gd name="T66" fmla="*/ 146555908 w 1152"/>
              <a:gd name="T67" fmla="*/ 55978393 h 908"/>
              <a:gd name="T68" fmla="*/ 146555908 w 1152"/>
              <a:gd name="T69" fmla="*/ 55978393 h 908"/>
              <a:gd name="T70" fmla="*/ 146555908 w 1152"/>
              <a:gd name="T71" fmla="*/ 55978393 h 908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0" t="0" r="r" b="b"/>
            <a:pathLst>
              <a:path w="1152" h="908">
                <a:moveTo>
                  <a:pt x="969" y="520"/>
                </a:moveTo>
                <a:cubicBezTo>
                  <a:pt x="1145" y="882"/>
                  <a:pt x="1145" y="882"/>
                  <a:pt x="1145" y="882"/>
                </a:cubicBezTo>
                <a:cubicBezTo>
                  <a:pt x="1152" y="896"/>
                  <a:pt x="1145" y="908"/>
                  <a:pt x="1128" y="908"/>
                </a:cubicBezTo>
                <a:cubicBezTo>
                  <a:pt x="24" y="908"/>
                  <a:pt x="24" y="908"/>
                  <a:pt x="24" y="908"/>
                </a:cubicBezTo>
                <a:cubicBezTo>
                  <a:pt x="7" y="908"/>
                  <a:pt x="0" y="896"/>
                  <a:pt x="7" y="882"/>
                </a:cubicBezTo>
                <a:cubicBezTo>
                  <a:pt x="183" y="520"/>
                  <a:pt x="183" y="520"/>
                  <a:pt x="183" y="520"/>
                </a:cubicBezTo>
                <a:cubicBezTo>
                  <a:pt x="186" y="514"/>
                  <a:pt x="193" y="510"/>
                  <a:pt x="200" y="510"/>
                </a:cubicBezTo>
                <a:cubicBezTo>
                  <a:pt x="351" y="510"/>
                  <a:pt x="351" y="510"/>
                  <a:pt x="351" y="510"/>
                </a:cubicBezTo>
                <a:cubicBezTo>
                  <a:pt x="355" y="510"/>
                  <a:pt x="362" y="512"/>
                  <a:pt x="365" y="516"/>
                </a:cubicBezTo>
                <a:cubicBezTo>
                  <a:pt x="375" y="528"/>
                  <a:pt x="385" y="539"/>
                  <a:pt x="396" y="551"/>
                </a:cubicBezTo>
                <a:cubicBezTo>
                  <a:pt x="406" y="562"/>
                  <a:pt x="416" y="573"/>
                  <a:pt x="426" y="584"/>
                </a:cubicBezTo>
                <a:cubicBezTo>
                  <a:pt x="246" y="584"/>
                  <a:pt x="246" y="584"/>
                  <a:pt x="246" y="584"/>
                </a:cubicBezTo>
                <a:cubicBezTo>
                  <a:pt x="240" y="584"/>
                  <a:pt x="232" y="589"/>
                  <a:pt x="230" y="594"/>
                </a:cubicBezTo>
                <a:cubicBezTo>
                  <a:pt x="113" y="834"/>
                  <a:pt x="113" y="834"/>
                  <a:pt x="113" y="834"/>
                </a:cubicBezTo>
                <a:cubicBezTo>
                  <a:pt x="1039" y="834"/>
                  <a:pt x="1039" y="834"/>
                  <a:pt x="1039" y="834"/>
                </a:cubicBezTo>
                <a:cubicBezTo>
                  <a:pt x="922" y="594"/>
                  <a:pt x="922" y="594"/>
                  <a:pt x="922" y="594"/>
                </a:cubicBezTo>
                <a:cubicBezTo>
                  <a:pt x="920" y="589"/>
                  <a:pt x="912" y="584"/>
                  <a:pt x="906" y="584"/>
                </a:cubicBezTo>
                <a:cubicBezTo>
                  <a:pt x="726" y="584"/>
                  <a:pt x="726" y="584"/>
                  <a:pt x="726" y="584"/>
                </a:cubicBezTo>
                <a:cubicBezTo>
                  <a:pt x="736" y="573"/>
                  <a:pt x="746" y="562"/>
                  <a:pt x="756" y="551"/>
                </a:cubicBezTo>
                <a:cubicBezTo>
                  <a:pt x="766" y="539"/>
                  <a:pt x="777" y="528"/>
                  <a:pt x="787" y="516"/>
                </a:cubicBezTo>
                <a:cubicBezTo>
                  <a:pt x="790" y="512"/>
                  <a:pt x="796" y="510"/>
                  <a:pt x="801" y="510"/>
                </a:cubicBezTo>
                <a:cubicBezTo>
                  <a:pt x="952" y="510"/>
                  <a:pt x="952" y="510"/>
                  <a:pt x="952" y="510"/>
                </a:cubicBezTo>
                <a:cubicBezTo>
                  <a:pt x="959" y="510"/>
                  <a:pt x="966" y="514"/>
                  <a:pt x="969" y="520"/>
                </a:cubicBezTo>
                <a:close/>
                <a:moveTo>
                  <a:pt x="835" y="273"/>
                </a:moveTo>
                <a:cubicBezTo>
                  <a:pt x="835" y="470"/>
                  <a:pt x="670" y="508"/>
                  <a:pt x="593" y="697"/>
                </a:cubicBezTo>
                <a:cubicBezTo>
                  <a:pt x="587" y="713"/>
                  <a:pt x="565" y="713"/>
                  <a:pt x="559" y="697"/>
                </a:cubicBezTo>
                <a:cubicBezTo>
                  <a:pt x="489" y="526"/>
                  <a:pt x="348" y="479"/>
                  <a:pt x="321" y="327"/>
                </a:cubicBezTo>
                <a:cubicBezTo>
                  <a:pt x="295" y="176"/>
                  <a:pt x="399" y="29"/>
                  <a:pt x="551" y="15"/>
                </a:cubicBezTo>
                <a:cubicBezTo>
                  <a:pt x="705" y="0"/>
                  <a:pt x="835" y="121"/>
                  <a:pt x="835" y="273"/>
                </a:cubicBezTo>
                <a:close/>
                <a:moveTo>
                  <a:pt x="713" y="273"/>
                </a:moveTo>
                <a:cubicBezTo>
                  <a:pt x="713" y="197"/>
                  <a:pt x="651" y="136"/>
                  <a:pt x="576" y="136"/>
                </a:cubicBezTo>
                <a:cubicBezTo>
                  <a:pt x="500" y="136"/>
                  <a:pt x="439" y="197"/>
                  <a:pt x="439" y="273"/>
                </a:cubicBezTo>
                <a:cubicBezTo>
                  <a:pt x="439" y="348"/>
                  <a:pt x="500" y="410"/>
                  <a:pt x="576" y="410"/>
                </a:cubicBezTo>
                <a:cubicBezTo>
                  <a:pt x="651" y="410"/>
                  <a:pt x="713" y="348"/>
                  <a:pt x="713" y="273"/>
                </a:cubicBezTo>
                <a:close/>
                <a:moveTo>
                  <a:pt x="713" y="273"/>
                </a:moveTo>
                <a:cubicBezTo>
                  <a:pt x="713" y="273"/>
                  <a:pt x="713" y="273"/>
                  <a:pt x="713" y="273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 sz="90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28688" name="稻壳儿小白白(http://dwz.cn/Wu2UP)"/>
          <p:cNvSpPr>
            <a:spLocks noChangeArrowheads="1"/>
          </p:cNvSpPr>
          <p:nvPr/>
        </p:nvSpPr>
        <p:spPr bwMode="auto">
          <a:xfrm>
            <a:off x="6066791" y="5230127"/>
            <a:ext cx="766423" cy="793411"/>
          </a:xfrm>
          <a:prstGeom prst="ellipse">
            <a:avLst/>
          </a:prstGeom>
          <a:solidFill>
            <a:srgbClr val="117A6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1" hangingPunct="1"/>
            <a:endParaRPr lang="en-US" altLang="zh-CN" sz="60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8689" name="稻壳儿小白白(http://dwz.cn/Wu2UP)"/>
          <p:cNvSpPr>
            <a:spLocks noEditPoints="1"/>
          </p:cNvSpPr>
          <p:nvPr/>
        </p:nvSpPr>
        <p:spPr bwMode="auto">
          <a:xfrm>
            <a:off x="6254428" y="5409828"/>
            <a:ext cx="387340" cy="364163"/>
          </a:xfrm>
          <a:custGeom>
            <a:avLst/>
            <a:gdLst>
              <a:gd name="T0" fmla="*/ 212670739 w 929"/>
              <a:gd name="T1" fmla="*/ 55974249 h 850"/>
              <a:gd name="T2" fmla="*/ 198524888 w 929"/>
              <a:gd name="T3" fmla="*/ 42704703 h 850"/>
              <a:gd name="T4" fmla="*/ 124870562 w 929"/>
              <a:gd name="T5" fmla="*/ 118463174 h 850"/>
              <a:gd name="T6" fmla="*/ 118042092 w 929"/>
              <a:gd name="T7" fmla="*/ 121599924 h 850"/>
              <a:gd name="T8" fmla="*/ 118042092 w 929"/>
              <a:gd name="T9" fmla="*/ 121599924 h 850"/>
              <a:gd name="T10" fmla="*/ 110969167 w 929"/>
              <a:gd name="T11" fmla="*/ 118463174 h 850"/>
              <a:gd name="T12" fmla="*/ 72435010 w 929"/>
              <a:gd name="T13" fmla="*/ 79136396 h 850"/>
              <a:gd name="T14" fmla="*/ 17803800 w 929"/>
              <a:gd name="T15" fmla="*/ 136075837 h 850"/>
              <a:gd name="T16" fmla="*/ 10730875 w 929"/>
              <a:gd name="T17" fmla="*/ 139212588 h 850"/>
              <a:gd name="T18" fmla="*/ 4145874 w 929"/>
              <a:gd name="T19" fmla="*/ 136558678 h 850"/>
              <a:gd name="T20" fmla="*/ 3658444 w 929"/>
              <a:gd name="T21" fmla="*/ 122806291 h 850"/>
              <a:gd name="T22" fmla="*/ 65362085 w 929"/>
              <a:gd name="T23" fmla="*/ 58628649 h 850"/>
              <a:gd name="T24" fmla="*/ 72435010 w 929"/>
              <a:gd name="T25" fmla="*/ 55733074 h 850"/>
              <a:gd name="T26" fmla="*/ 72435010 w 929"/>
              <a:gd name="T27" fmla="*/ 55733074 h 850"/>
              <a:gd name="T28" fmla="*/ 79507441 w 929"/>
              <a:gd name="T29" fmla="*/ 58628649 h 850"/>
              <a:gd name="T30" fmla="*/ 118042092 w 929"/>
              <a:gd name="T31" fmla="*/ 97955426 h 850"/>
              <a:gd name="T32" fmla="*/ 184623494 w 929"/>
              <a:gd name="T33" fmla="*/ 29434667 h 850"/>
              <a:gd name="T34" fmla="*/ 170477644 w 929"/>
              <a:gd name="T35" fmla="*/ 16165121 h 850"/>
              <a:gd name="T36" fmla="*/ 226572133 w 929"/>
              <a:gd name="T37" fmla="*/ 0 h 850"/>
              <a:gd name="T38" fmla="*/ 212670739 w 929"/>
              <a:gd name="T39" fmla="*/ 55974249 h 850"/>
              <a:gd name="T40" fmla="*/ 10730875 w 929"/>
              <a:gd name="T41" fmla="*/ 151999783 h 850"/>
              <a:gd name="T42" fmla="*/ 4389836 w 929"/>
              <a:gd name="T43" fmla="*/ 151034591 h 850"/>
              <a:gd name="T44" fmla="*/ 4389836 w 929"/>
              <a:gd name="T45" fmla="*/ 205078947 h 850"/>
              <a:gd name="T46" fmla="*/ 33656397 w 929"/>
              <a:gd name="T47" fmla="*/ 205078947 h 850"/>
              <a:gd name="T48" fmla="*/ 33656397 w 929"/>
              <a:gd name="T49" fmla="*/ 138488571 h 850"/>
              <a:gd name="T50" fmla="*/ 27315358 w 929"/>
              <a:gd name="T51" fmla="*/ 145002756 h 850"/>
              <a:gd name="T52" fmla="*/ 10730875 w 929"/>
              <a:gd name="T53" fmla="*/ 151999783 h 850"/>
              <a:gd name="T54" fmla="*/ 39997436 w 929"/>
              <a:gd name="T55" fmla="*/ 205078947 h 850"/>
              <a:gd name="T56" fmla="*/ 69264491 w 929"/>
              <a:gd name="T57" fmla="*/ 205078947 h 850"/>
              <a:gd name="T58" fmla="*/ 69264491 w 929"/>
              <a:gd name="T59" fmla="*/ 101333352 h 850"/>
              <a:gd name="T60" fmla="*/ 39997436 w 929"/>
              <a:gd name="T61" fmla="*/ 131733211 h 850"/>
              <a:gd name="T62" fmla="*/ 39997436 w 929"/>
              <a:gd name="T63" fmla="*/ 205078947 h 850"/>
              <a:gd name="T64" fmla="*/ 101701571 w 929"/>
              <a:gd name="T65" fmla="*/ 127390093 h 850"/>
              <a:gd name="T66" fmla="*/ 75848998 w 929"/>
              <a:gd name="T67" fmla="*/ 100850511 h 850"/>
              <a:gd name="T68" fmla="*/ 75848998 w 929"/>
              <a:gd name="T69" fmla="*/ 205078947 h 850"/>
              <a:gd name="T70" fmla="*/ 104872091 w 929"/>
              <a:gd name="T71" fmla="*/ 205078947 h 850"/>
              <a:gd name="T72" fmla="*/ 104872091 w 929"/>
              <a:gd name="T73" fmla="*/ 130285668 h 850"/>
              <a:gd name="T74" fmla="*/ 101701571 w 929"/>
              <a:gd name="T75" fmla="*/ 127390093 h 850"/>
              <a:gd name="T76" fmla="*/ 118042092 w 929"/>
              <a:gd name="T77" fmla="*/ 134387120 h 850"/>
              <a:gd name="T78" fmla="*/ 111457092 w 929"/>
              <a:gd name="T79" fmla="*/ 133421928 h 850"/>
              <a:gd name="T80" fmla="*/ 111457092 w 929"/>
              <a:gd name="T81" fmla="*/ 205078947 h 850"/>
              <a:gd name="T82" fmla="*/ 140723653 w 929"/>
              <a:gd name="T83" fmla="*/ 205078947 h 850"/>
              <a:gd name="T84" fmla="*/ 140723653 w 929"/>
              <a:gd name="T85" fmla="*/ 120875908 h 850"/>
              <a:gd name="T86" fmla="*/ 134382614 w 929"/>
              <a:gd name="T87" fmla="*/ 127390093 h 850"/>
              <a:gd name="T88" fmla="*/ 118042092 w 929"/>
              <a:gd name="T89" fmla="*/ 134387120 h 850"/>
              <a:gd name="T90" fmla="*/ 147064691 w 929"/>
              <a:gd name="T91" fmla="*/ 114120547 h 850"/>
              <a:gd name="T92" fmla="*/ 147064691 w 929"/>
              <a:gd name="T93" fmla="*/ 205078947 h 850"/>
              <a:gd name="T94" fmla="*/ 176331252 w 929"/>
              <a:gd name="T95" fmla="*/ 205078947 h 850"/>
              <a:gd name="T96" fmla="*/ 176331252 w 929"/>
              <a:gd name="T97" fmla="*/ 84203039 h 850"/>
              <a:gd name="T98" fmla="*/ 147064691 w 929"/>
              <a:gd name="T99" fmla="*/ 114120547 h 850"/>
              <a:gd name="T100" fmla="*/ 199012813 w 929"/>
              <a:gd name="T101" fmla="*/ 60799717 h 850"/>
              <a:gd name="T102" fmla="*/ 182916253 w 929"/>
              <a:gd name="T103" fmla="*/ 77447679 h 850"/>
              <a:gd name="T104" fmla="*/ 182916253 w 929"/>
              <a:gd name="T105" fmla="*/ 205078947 h 850"/>
              <a:gd name="T106" fmla="*/ 212182814 w 929"/>
              <a:gd name="T107" fmla="*/ 205078947 h 850"/>
              <a:gd name="T108" fmla="*/ 212182814 w 929"/>
              <a:gd name="T109" fmla="*/ 73345737 h 850"/>
              <a:gd name="T110" fmla="*/ 199012813 w 929"/>
              <a:gd name="T111" fmla="*/ 60799717 h 850"/>
              <a:gd name="T112" fmla="*/ 199012813 w 929"/>
              <a:gd name="T113" fmla="*/ 60799717 h 850"/>
              <a:gd name="T114" fmla="*/ 199012813 w 929"/>
              <a:gd name="T115" fmla="*/ 60799717 h 850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</a:gdLst>
            <a:ahLst/>
            <a:cxnLst>
              <a:cxn ang="T116">
                <a:pos x="T0" y="T1"/>
              </a:cxn>
              <a:cxn ang="T117">
                <a:pos x="T2" y="T3"/>
              </a:cxn>
              <a:cxn ang="T118">
                <a:pos x="T4" y="T5"/>
              </a:cxn>
              <a:cxn ang="T119">
                <a:pos x="T6" y="T7"/>
              </a:cxn>
              <a:cxn ang="T120">
                <a:pos x="T8" y="T9"/>
              </a:cxn>
              <a:cxn ang="T121">
                <a:pos x="T10" y="T11"/>
              </a:cxn>
              <a:cxn ang="T122">
                <a:pos x="T12" y="T13"/>
              </a:cxn>
              <a:cxn ang="T123">
                <a:pos x="T14" y="T15"/>
              </a:cxn>
              <a:cxn ang="T124">
                <a:pos x="T16" y="T17"/>
              </a:cxn>
              <a:cxn ang="T125">
                <a:pos x="T18" y="T19"/>
              </a:cxn>
              <a:cxn ang="T126">
                <a:pos x="T20" y="T21"/>
              </a:cxn>
              <a:cxn ang="T127">
                <a:pos x="T22" y="T23"/>
              </a:cxn>
              <a:cxn ang="T128">
                <a:pos x="T24" y="T25"/>
              </a:cxn>
              <a:cxn ang="T129">
                <a:pos x="T26" y="T27"/>
              </a:cxn>
              <a:cxn ang="T130">
                <a:pos x="T28" y="T29"/>
              </a:cxn>
              <a:cxn ang="T131">
                <a:pos x="T30" y="T31"/>
              </a:cxn>
              <a:cxn ang="T132">
                <a:pos x="T32" y="T33"/>
              </a:cxn>
              <a:cxn ang="T133">
                <a:pos x="T34" y="T35"/>
              </a:cxn>
              <a:cxn ang="T134">
                <a:pos x="T36" y="T37"/>
              </a:cxn>
              <a:cxn ang="T135">
                <a:pos x="T38" y="T39"/>
              </a:cxn>
              <a:cxn ang="T136">
                <a:pos x="T40" y="T41"/>
              </a:cxn>
              <a:cxn ang="T137">
                <a:pos x="T42" y="T43"/>
              </a:cxn>
              <a:cxn ang="T138">
                <a:pos x="T44" y="T45"/>
              </a:cxn>
              <a:cxn ang="T139">
                <a:pos x="T46" y="T47"/>
              </a:cxn>
              <a:cxn ang="T140">
                <a:pos x="T48" y="T49"/>
              </a:cxn>
              <a:cxn ang="T141">
                <a:pos x="T50" y="T51"/>
              </a:cxn>
              <a:cxn ang="T142">
                <a:pos x="T52" y="T53"/>
              </a:cxn>
              <a:cxn ang="T143">
                <a:pos x="T54" y="T55"/>
              </a:cxn>
              <a:cxn ang="T144">
                <a:pos x="T56" y="T57"/>
              </a:cxn>
              <a:cxn ang="T145">
                <a:pos x="T58" y="T59"/>
              </a:cxn>
              <a:cxn ang="T146">
                <a:pos x="T60" y="T61"/>
              </a:cxn>
              <a:cxn ang="T147">
                <a:pos x="T62" y="T63"/>
              </a:cxn>
              <a:cxn ang="T148">
                <a:pos x="T64" y="T65"/>
              </a:cxn>
              <a:cxn ang="T149">
                <a:pos x="T66" y="T67"/>
              </a:cxn>
              <a:cxn ang="T150">
                <a:pos x="T68" y="T69"/>
              </a:cxn>
              <a:cxn ang="T151">
                <a:pos x="T70" y="T71"/>
              </a:cxn>
              <a:cxn ang="T152">
                <a:pos x="T72" y="T73"/>
              </a:cxn>
              <a:cxn ang="T153">
                <a:pos x="T74" y="T75"/>
              </a:cxn>
              <a:cxn ang="T154">
                <a:pos x="T76" y="T77"/>
              </a:cxn>
              <a:cxn ang="T155">
                <a:pos x="T78" y="T79"/>
              </a:cxn>
              <a:cxn ang="T156">
                <a:pos x="T80" y="T81"/>
              </a:cxn>
              <a:cxn ang="T157">
                <a:pos x="T82" y="T83"/>
              </a:cxn>
              <a:cxn ang="T158">
                <a:pos x="T84" y="T85"/>
              </a:cxn>
              <a:cxn ang="T159">
                <a:pos x="T86" y="T87"/>
              </a:cxn>
              <a:cxn ang="T160">
                <a:pos x="T88" y="T89"/>
              </a:cxn>
              <a:cxn ang="T161">
                <a:pos x="T90" y="T91"/>
              </a:cxn>
              <a:cxn ang="T162">
                <a:pos x="T92" y="T93"/>
              </a:cxn>
              <a:cxn ang="T163">
                <a:pos x="T94" y="T95"/>
              </a:cxn>
              <a:cxn ang="T164">
                <a:pos x="T96" y="T97"/>
              </a:cxn>
              <a:cxn ang="T165">
                <a:pos x="T98" y="T99"/>
              </a:cxn>
              <a:cxn ang="T166">
                <a:pos x="T100" y="T101"/>
              </a:cxn>
              <a:cxn ang="T167">
                <a:pos x="T102" y="T103"/>
              </a:cxn>
              <a:cxn ang="T168">
                <a:pos x="T104" y="T105"/>
              </a:cxn>
              <a:cxn ang="T169">
                <a:pos x="T106" y="T107"/>
              </a:cxn>
              <a:cxn ang="T170">
                <a:pos x="T108" y="T109"/>
              </a:cxn>
              <a:cxn ang="T171">
                <a:pos x="T110" y="T111"/>
              </a:cxn>
              <a:cxn ang="T172">
                <a:pos x="T112" y="T113"/>
              </a:cxn>
              <a:cxn ang="T173">
                <a:pos x="T114" y="T115"/>
              </a:cxn>
            </a:cxnLst>
            <a:rect l="0" t="0" r="r" b="b"/>
            <a:pathLst>
              <a:path w="929" h="850">
                <a:moveTo>
                  <a:pt x="872" y="232"/>
                </a:moveTo>
                <a:cubicBezTo>
                  <a:pt x="814" y="177"/>
                  <a:pt x="814" y="177"/>
                  <a:pt x="814" y="177"/>
                </a:cubicBezTo>
                <a:cubicBezTo>
                  <a:pt x="512" y="491"/>
                  <a:pt x="512" y="491"/>
                  <a:pt x="512" y="491"/>
                </a:cubicBezTo>
                <a:cubicBezTo>
                  <a:pt x="505" y="499"/>
                  <a:pt x="494" y="504"/>
                  <a:pt x="484" y="504"/>
                </a:cubicBezTo>
                <a:cubicBezTo>
                  <a:pt x="484" y="504"/>
                  <a:pt x="484" y="504"/>
                  <a:pt x="484" y="504"/>
                </a:cubicBezTo>
                <a:cubicBezTo>
                  <a:pt x="473" y="504"/>
                  <a:pt x="462" y="499"/>
                  <a:pt x="455" y="491"/>
                </a:cubicBezTo>
                <a:cubicBezTo>
                  <a:pt x="297" y="328"/>
                  <a:pt x="297" y="328"/>
                  <a:pt x="297" y="328"/>
                </a:cubicBezTo>
                <a:cubicBezTo>
                  <a:pt x="73" y="564"/>
                  <a:pt x="73" y="564"/>
                  <a:pt x="73" y="564"/>
                </a:cubicBezTo>
                <a:cubicBezTo>
                  <a:pt x="65" y="573"/>
                  <a:pt x="55" y="577"/>
                  <a:pt x="44" y="577"/>
                </a:cubicBezTo>
                <a:cubicBezTo>
                  <a:pt x="34" y="577"/>
                  <a:pt x="25" y="573"/>
                  <a:pt x="17" y="566"/>
                </a:cubicBezTo>
                <a:cubicBezTo>
                  <a:pt x="1" y="551"/>
                  <a:pt x="0" y="525"/>
                  <a:pt x="15" y="509"/>
                </a:cubicBezTo>
                <a:cubicBezTo>
                  <a:pt x="268" y="243"/>
                  <a:pt x="268" y="243"/>
                  <a:pt x="268" y="243"/>
                </a:cubicBezTo>
                <a:cubicBezTo>
                  <a:pt x="276" y="235"/>
                  <a:pt x="286" y="231"/>
                  <a:pt x="297" y="231"/>
                </a:cubicBezTo>
                <a:cubicBezTo>
                  <a:pt x="297" y="231"/>
                  <a:pt x="297" y="231"/>
                  <a:pt x="297" y="231"/>
                </a:cubicBezTo>
                <a:cubicBezTo>
                  <a:pt x="308" y="231"/>
                  <a:pt x="318" y="235"/>
                  <a:pt x="326" y="243"/>
                </a:cubicBezTo>
                <a:cubicBezTo>
                  <a:pt x="484" y="406"/>
                  <a:pt x="484" y="406"/>
                  <a:pt x="484" y="406"/>
                </a:cubicBezTo>
                <a:cubicBezTo>
                  <a:pt x="757" y="122"/>
                  <a:pt x="757" y="122"/>
                  <a:pt x="757" y="122"/>
                </a:cubicBezTo>
                <a:cubicBezTo>
                  <a:pt x="699" y="67"/>
                  <a:pt x="699" y="67"/>
                  <a:pt x="699" y="67"/>
                </a:cubicBezTo>
                <a:cubicBezTo>
                  <a:pt x="929" y="0"/>
                  <a:pt x="929" y="0"/>
                  <a:pt x="929" y="0"/>
                </a:cubicBezTo>
                <a:lnTo>
                  <a:pt x="872" y="232"/>
                </a:lnTo>
                <a:close/>
                <a:moveTo>
                  <a:pt x="44" y="630"/>
                </a:moveTo>
                <a:cubicBezTo>
                  <a:pt x="35" y="630"/>
                  <a:pt x="26" y="629"/>
                  <a:pt x="18" y="626"/>
                </a:cubicBezTo>
                <a:cubicBezTo>
                  <a:pt x="18" y="850"/>
                  <a:pt x="18" y="850"/>
                  <a:pt x="18" y="850"/>
                </a:cubicBezTo>
                <a:cubicBezTo>
                  <a:pt x="138" y="850"/>
                  <a:pt x="138" y="850"/>
                  <a:pt x="138" y="850"/>
                </a:cubicBezTo>
                <a:cubicBezTo>
                  <a:pt x="138" y="574"/>
                  <a:pt x="138" y="574"/>
                  <a:pt x="138" y="574"/>
                </a:cubicBezTo>
                <a:cubicBezTo>
                  <a:pt x="112" y="601"/>
                  <a:pt x="112" y="601"/>
                  <a:pt x="112" y="601"/>
                </a:cubicBezTo>
                <a:cubicBezTo>
                  <a:pt x="94" y="619"/>
                  <a:pt x="70" y="630"/>
                  <a:pt x="44" y="630"/>
                </a:cubicBezTo>
                <a:close/>
                <a:moveTo>
                  <a:pt x="164" y="850"/>
                </a:moveTo>
                <a:cubicBezTo>
                  <a:pt x="284" y="850"/>
                  <a:pt x="284" y="850"/>
                  <a:pt x="284" y="850"/>
                </a:cubicBezTo>
                <a:cubicBezTo>
                  <a:pt x="284" y="420"/>
                  <a:pt x="284" y="420"/>
                  <a:pt x="284" y="420"/>
                </a:cubicBezTo>
                <a:cubicBezTo>
                  <a:pt x="164" y="546"/>
                  <a:pt x="164" y="546"/>
                  <a:pt x="164" y="546"/>
                </a:cubicBezTo>
                <a:lnTo>
                  <a:pt x="164" y="850"/>
                </a:lnTo>
                <a:close/>
                <a:moveTo>
                  <a:pt x="417" y="528"/>
                </a:moveTo>
                <a:cubicBezTo>
                  <a:pt x="311" y="418"/>
                  <a:pt x="311" y="418"/>
                  <a:pt x="311" y="418"/>
                </a:cubicBezTo>
                <a:cubicBezTo>
                  <a:pt x="311" y="850"/>
                  <a:pt x="311" y="850"/>
                  <a:pt x="311" y="850"/>
                </a:cubicBezTo>
                <a:cubicBezTo>
                  <a:pt x="430" y="850"/>
                  <a:pt x="430" y="850"/>
                  <a:pt x="430" y="850"/>
                </a:cubicBezTo>
                <a:cubicBezTo>
                  <a:pt x="430" y="540"/>
                  <a:pt x="430" y="540"/>
                  <a:pt x="430" y="540"/>
                </a:cubicBezTo>
                <a:cubicBezTo>
                  <a:pt x="425" y="537"/>
                  <a:pt x="421" y="533"/>
                  <a:pt x="417" y="528"/>
                </a:cubicBezTo>
                <a:close/>
                <a:moveTo>
                  <a:pt x="484" y="557"/>
                </a:moveTo>
                <a:cubicBezTo>
                  <a:pt x="474" y="557"/>
                  <a:pt x="466" y="555"/>
                  <a:pt x="457" y="553"/>
                </a:cubicBezTo>
                <a:cubicBezTo>
                  <a:pt x="457" y="850"/>
                  <a:pt x="457" y="850"/>
                  <a:pt x="457" y="850"/>
                </a:cubicBezTo>
                <a:cubicBezTo>
                  <a:pt x="577" y="850"/>
                  <a:pt x="577" y="850"/>
                  <a:pt x="577" y="850"/>
                </a:cubicBezTo>
                <a:cubicBezTo>
                  <a:pt x="577" y="501"/>
                  <a:pt x="577" y="501"/>
                  <a:pt x="577" y="501"/>
                </a:cubicBezTo>
                <a:cubicBezTo>
                  <a:pt x="551" y="528"/>
                  <a:pt x="551" y="528"/>
                  <a:pt x="551" y="528"/>
                </a:cubicBezTo>
                <a:cubicBezTo>
                  <a:pt x="533" y="546"/>
                  <a:pt x="509" y="557"/>
                  <a:pt x="484" y="557"/>
                </a:cubicBezTo>
                <a:close/>
                <a:moveTo>
                  <a:pt x="603" y="473"/>
                </a:moveTo>
                <a:cubicBezTo>
                  <a:pt x="603" y="850"/>
                  <a:pt x="603" y="850"/>
                  <a:pt x="603" y="850"/>
                </a:cubicBezTo>
                <a:cubicBezTo>
                  <a:pt x="723" y="850"/>
                  <a:pt x="723" y="850"/>
                  <a:pt x="723" y="850"/>
                </a:cubicBezTo>
                <a:cubicBezTo>
                  <a:pt x="723" y="349"/>
                  <a:pt x="723" y="349"/>
                  <a:pt x="723" y="349"/>
                </a:cubicBezTo>
                <a:lnTo>
                  <a:pt x="603" y="473"/>
                </a:lnTo>
                <a:close/>
                <a:moveTo>
                  <a:pt x="816" y="252"/>
                </a:moveTo>
                <a:cubicBezTo>
                  <a:pt x="750" y="321"/>
                  <a:pt x="750" y="321"/>
                  <a:pt x="750" y="321"/>
                </a:cubicBezTo>
                <a:cubicBezTo>
                  <a:pt x="750" y="850"/>
                  <a:pt x="750" y="850"/>
                  <a:pt x="750" y="850"/>
                </a:cubicBezTo>
                <a:cubicBezTo>
                  <a:pt x="870" y="850"/>
                  <a:pt x="870" y="850"/>
                  <a:pt x="870" y="850"/>
                </a:cubicBezTo>
                <a:cubicBezTo>
                  <a:pt x="870" y="304"/>
                  <a:pt x="870" y="304"/>
                  <a:pt x="870" y="304"/>
                </a:cubicBezTo>
                <a:lnTo>
                  <a:pt x="816" y="252"/>
                </a:lnTo>
                <a:close/>
                <a:moveTo>
                  <a:pt x="816" y="252"/>
                </a:moveTo>
                <a:cubicBezTo>
                  <a:pt x="816" y="252"/>
                  <a:pt x="816" y="252"/>
                  <a:pt x="816" y="252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 sz="90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28690" name="稻壳儿小白白(http://dwz.cn/Wu2UP)"/>
          <p:cNvSpPr>
            <a:spLocks noChangeArrowheads="1"/>
          </p:cNvSpPr>
          <p:nvPr/>
        </p:nvSpPr>
        <p:spPr bwMode="auto">
          <a:xfrm>
            <a:off x="6066791" y="1725025"/>
            <a:ext cx="766423" cy="792141"/>
          </a:xfrm>
          <a:prstGeom prst="ellipse">
            <a:avLst/>
          </a:prstGeom>
          <a:solidFill>
            <a:srgbClr val="117A6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1" hangingPunct="1"/>
            <a:endParaRPr lang="en-US" altLang="zh-CN" sz="60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8691" name="稻壳儿小白白(http://dwz.cn/Wu2UP)"/>
          <p:cNvSpPr/>
          <p:nvPr/>
        </p:nvSpPr>
        <p:spPr bwMode="auto">
          <a:xfrm>
            <a:off x="6259825" y="1941236"/>
            <a:ext cx="381941" cy="360036"/>
          </a:xfrm>
          <a:custGeom>
            <a:avLst/>
            <a:gdLst>
              <a:gd name="T0" fmla="*/ 1885692782 w 84"/>
              <a:gd name="T1" fmla="*/ 943834339 h 76"/>
              <a:gd name="T2" fmla="*/ 2147483647 w 84"/>
              <a:gd name="T3" fmla="*/ 884849105 h 76"/>
              <a:gd name="T4" fmla="*/ 2147483647 w 84"/>
              <a:gd name="T5" fmla="*/ 294947891 h 76"/>
              <a:gd name="T6" fmla="*/ 2146786634 w 84"/>
              <a:gd name="T7" fmla="*/ 29495332 h 76"/>
              <a:gd name="T8" fmla="*/ 1566573885 w 84"/>
              <a:gd name="T9" fmla="*/ 147476661 h 76"/>
              <a:gd name="T10" fmla="*/ 1450534567 w 84"/>
              <a:gd name="T11" fmla="*/ 442424553 h 76"/>
              <a:gd name="T12" fmla="*/ 1595589101 w 84"/>
              <a:gd name="T13" fmla="*/ 619391115 h 76"/>
              <a:gd name="T14" fmla="*/ 319118897 w 84"/>
              <a:gd name="T15" fmla="*/ 1769692780 h 76"/>
              <a:gd name="T16" fmla="*/ 261093852 w 84"/>
              <a:gd name="T17" fmla="*/ 973329671 h 76"/>
              <a:gd name="T18" fmla="*/ 377138556 w 84"/>
              <a:gd name="T19" fmla="*/ 855353773 h 76"/>
              <a:gd name="T20" fmla="*/ 812296772 w 84"/>
              <a:gd name="T21" fmla="*/ 825858441 h 76"/>
              <a:gd name="T22" fmla="*/ 870321817 w 84"/>
              <a:gd name="T23" fmla="*/ 265452559 h 76"/>
              <a:gd name="T24" fmla="*/ 319118897 w 84"/>
              <a:gd name="T25" fmla="*/ 235957227 h 76"/>
              <a:gd name="T26" fmla="*/ 203074193 w 84"/>
              <a:gd name="T27" fmla="*/ 678381780 h 76"/>
              <a:gd name="T28" fmla="*/ 116044704 w 84"/>
              <a:gd name="T29" fmla="*/ 796363109 h 76"/>
              <a:gd name="T30" fmla="*/ 0 w 84"/>
              <a:gd name="T31" fmla="*/ 1032320336 h 76"/>
              <a:gd name="T32" fmla="*/ 87029489 w 84"/>
              <a:gd name="T33" fmla="*/ 1946664773 h 76"/>
              <a:gd name="T34" fmla="*/ 1218450544 w 84"/>
              <a:gd name="T35" fmla="*/ 2147483647 h 76"/>
              <a:gd name="T36" fmla="*/ 1479544396 w 84"/>
              <a:gd name="T37" fmla="*/ 2147483647 h 76"/>
              <a:gd name="T38" fmla="*/ 1653608760 w 84"/>
              <a:gd name="T39" fmla="*/ 2005655438 h 76"/>
              <a:gd name="T40" fmla="*/ 1682618589 w 84"/>
              <a:gd name="T41" fmla="*/ 2064640671 h 76"/>
              <a:gd name="T42" fmla="*/ 2001737486 w 84"/>
              <a:gd name="T43" fmla="*/ 2094136003 h 76"/>
              <a:gd name="T44" fmla="*/ 2147483647 w 84"/>
              <a:gd name="T45" fmla="*/ 1858178776 h 76"/>
              <a:gd name="T46" fmla="*/ 2147483647 w 84"/>
              <a:gd name="T47" fmla="*/ 1563230885 h 76"/>
              <a:gd name="T48" fmla="*/ 2001737486 w 84"/>
              <a:gd name="T49" fmla="*/ 1268282993 h 76"/>
              <a:gd name="T50" fmla="*/ 1682618589 w 84"/>
              <a:gd name="T51" fmla="*/ 1238787661 h 76"/>
              <a:gd name="T52" fmla="*/ 1450534567 w 84"/>
              <a:gd name="T53" fmla="*/ 1474744888 h 76"/>
              <a:gd name="T54" fmla="*/ 1421524737 w 84"/>
              <a:gd name="T55" fmla="*/ 1769692780 h 76"/>
              <a:gd name="T56" fmla="*/ 1479544396 w 84"/>
              <a:gd name="T57" fmla="*/ 1828683444 h 76"/>
              <a:gd name="T58" fmla="*/ 1305480033 w 84"/>
              <a:gd name="T59" fmla="*/ 1976160105 h 76"/>
              <a:gd name="T60" fmla="*/ 638232409 w 84"/>
              <a:gd name="T61" fmla="*/ 1828683444 h 76"/>
              <a:gd name="T62" fmla="*/ 1769648078 w 84"/>
              <a:gd name="T63" fmla="*/ 796363109 h 76"/>
              <a:gd name="T64" fmla="*/ 1885692782 w 84"/>
              <a:gd name="T65" fmla="*/ 943834339 h 7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0" t="0" r="r" b="b"/>
            <a:pathLst>
              <a:path w="84" h="76">
                <a:moveTo>
                  <a:pt x="65" y="32"/>
                </a:moveTo>
                <a:cubicBezTo>
                  <a:pt x="69" y="36"/>
                  <a:pt x="75" y="34"/>
                  <a:pt x="76" y="30"/>
                </a:cubicBezTo>
                <a:cubicBezTo>
                  <a:pt x="82" y="10"/>
                  <a:pt x="82" y="10"/>
                  <a:pt x="82" y="10"/>
                </a:cubicBezTo>
                <a:cubicBezTo>
                  <a:pt x="84" y="5"/>
                  <a:pt x="79" y="0"/>
                  <a:pt x="74" y="1"/>
                </a:cubicBezTo>
                <a:cubicBezTo>
                  <a:pt x="54" y="5"/>
                  <a:pt x="54" y="5"/>
                  <a:pt x="54" y="5"/>
                </a:cubicBezTo>
                <a:cubicBezTo>
                  <a:pt x="49" y="6"/>
                  <a:pt x="47" y="11"/>
                  <a:pt x="50" y="15"/>
                </a:cubicBezTo>
                <a:cubicBezTo>
                  <a:pt x="55" y="21"/>
                  <a:pt x="55" y="21"/>
                  <a:pt x="55" y="21"/>
                </a:cubicBezTo>
                <a:cubicBezTo>
                  <a:pt x="11" y="60"/>
                  <a:pt x="11" y="60"/>
                  <a:pt x="11" y="60"/>
                </a:cubicBezTo>
                <a:cubicBezTo>
                  <a:pt x="9" y="33"/>
                  <a:pt x="9" y="33"/>
                  <a:pt x="9" y="33"/>
                </a:cubicBezTo>
                <a:cubicBezTo>
                  <a:pt x="13" y="29"/>
                  <a:pt x="13" y="29"/>
                  <a:pt x="13" y="29"/>
                </a:cubicBezTo>
                <a:cubicBezTo>
                  <a:pt x="18" y="32"/>
                  <a:pt x="24" y="32"/>
                  <a:pt x="28" y="28"/>
                </a:cubicBezTo>
                <a:cubicBezTo>
                  <a:pt x="34" y="23"/>
                  <a:pt x="34" y="15"/>
                  <a:pt x="30" y="9"/>
                </a:cubicBezTo>
                <a:cubicBezTo>
                  <a:pt x="25" y="3"/>
                  <a:pt x="16" y="3"/>
                  <a:pt x="11" y="8"/>
                </a:cubicBezTo>
                <a:cubicBezTo>
                  <a:pt x="6" y="12"/>
                  <a:pt x="5" y="18"/>
                  <a:pt x="7" y="23"/>
                </a:cubicBezTo>
                <a:cubicBezTo>
                  <a:pt x="4" y="27"/>
                  <a:pt x="4" y="27"/>
                  <a:pt x="4" y="27"/>
                </a:cubicBezTo>
                <a:cubicBezTo>
                  <a:pt x="1" y="29"/>
                  <a:pt x="0" y="32"/>
                  <a:pt x="0" y="35"/>
                </a:cubicBezTo>
                <a:cubicBezTo>
                  <a:pt x="3" y="66"/>
                  <a:pt x="3" y="66"/>
                  <a:pt x="3" y="66"/>
                </a:cubicBezTo>
                <a:cubicBezTo>
                  <a:pt x="42" y="75"/>
                  <a:pt x="42" y="75"/>
                  <a:pt x="42" y="75"/>
                </a:cubicBezTo>
                <a:cubicBezTo>
                  <a:pt x="46" y="76"/>
                  <a:pt x="49" y="75"/>
                  <a:pt x="51" y="73"/>
                </a:cubicBezTo>
                <a:cubicBezTo>
                  <a:pt x="57" y="68"/>
                  <a:pt x="57" y="68"/>
                  <a:pt x="57" y="68"/>
                </a:cubicBezTo>
                <a:cubicBezTo>
                  <a:pt x="58" y="70"/>
                  <a:pt x="58" y="70"/>
                  <a:pt x="58" y="70"/>
                </a:cubicBezTo>
                <a:cubicBezTo>
                  <a:pt x="61" y="73"/>
                  <a:pt x="66" y="73"/>
                  <a:pt x="69" y="71"/>
                </a:cubicBezTo>
                <a:cubicBezTo>
                  <a:pt x="77" y="63"/>
                  <a:pt x="77" y="63"/>
                  <a:pt x="77" y="63"/>
                </a:cubicBezTo>
                <a:cubicBezTo>
                  <a:pt x="80" y="60"/>
                  <a:pt x="80" y="56"/>
                  <a:pt x="78" y="53"/>
                </a:cubicBezTo>
                <a:cubicBezTo>
                  <a:pt x="69" y="43"/>
                  <a:pt x="69" y="43"/>
                  <a:pt x="69" y="43"/>
                </a:cubicBezTo>
                <a:cubicBezTo>
                  <a:pt x="66" y="40"/>
                  <a:pt x="61" y="39"/>
                  <a:pt x="58" y="42"/>
                </a:cubicBezTo>
                <a:cubicBezTo>
                  <a:pt x="50" y="50"/>
                  <a:pt x="50" y="50"/>
                  <a:pt x="50" y="50"/>
                </a:cubicBezTo>
                <a:cubicBezTo>
                  <a:pt x="47" y="52"/>
                  <a:pt x="47" y="57"/>
                  <a:pt x="49" y="60"/>
                </a:cubicBezTo>
                <a:cubicBezTo>
                  <a:pt x="51" y="62"/>
                  <a:pt x="51" y="62"/>
                  <a:pt x="51" y="62"/>
                </a:cubicBezTo>
                <a:cubicBezTo>
                  <a:pt x="45" y="67"/>
                  <a:pt x="45" y="67"/>
                  <a:pt x="45" y="67"/>
                </a:cubicBezTo>
                <a:cubicBezTo>
                  <a:pt x="22" y="62"/>
                  <a:pt x="22" y="62"/>
                  <a:pt x="22" y="62"/>
                </a:cubicBezTo>
                <a:cubicBezTo>
                  <a:pt x="61" y="27"/>
                  <a:pt x="61" y="27"/>
                  <a:pt x="61" y="27"/>
                </a:cubicBezTo>
                <a:lnTo>
                  <a:pt x="65" y="3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 sz="90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28693" name="稻壳儿小白白(http://dwz.cn/Wu2UP)"/>
          <p:cNvSpPr txBox="1">
            <a:spLocks noChangeArrowheads="1"/>
          </p:cNvSpPr>
          <p:nvPr/>
        </p:nvSpPr>
        <p:spPr bwMode="auto">
          <a:xfrm>
            <a:off x="6945924" y="1845672"/>
            <a:ext cx="3572728" cy="4006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20000"/>
              </a:spcBef>
            </a:pPr>
            <a:r>
              <a:rPr lang="zh-CN" altLang="en-US" sz="168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sym typeface="FZLanTingHeiS-R-GB" panose="02000500000000000000" charset="-122"/>
              </a:rPr>
              <a:t>公开数据太少，模型没学好</a:t>
            </a:r>
            <a:endParaRPr lang="zh-CN" altLang="en-US" sz="168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  <a:sym typeface="FZLanTingHeiS-R-GB" panose="02000500000000000000" charset="-122"/>
            </a:endParaRPr>
          </a:p>
        </p:txBody>
      </p:sp>
      <p:sp>
        <p:nvSpPr>
          <p:cNvPr id="28695" name="稻壳儿小白白(http://dwz.cn/Wu2UP)"/>
          <p:cNvSpPr txBox="1">
            <a:spLocks noChangeArrowheads="1"/>
          </p:cNvSpPr>
          <p:nvPr/>
        </p:nvSpPr>
        <p:spPr bwMode="auto">
          <a:xfrm>
            <a:off x="6945924" y="2975622"/>
            <a:ext cx="2427221" cy="4006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20000"/>
              </a:spcBef>
            </a:pPr>
            <a:r>
              <a:rPr lang="zh-CN" altLang="en-US" sz="168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sym typeface="FZLanTingHeiS-R-GB" panose="02000500000000000000" charset="-122"/>
              </a:rPr>
              <a:t>有些知识学的不对</a:t>
            </a:r>
            <a:endParaRPr lang="zh-CN" altLang="en-US" sz="1680" b="1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  <a:sym typeface="FZLanTingHeiS-R-GB" panose="02000500000000000000" charset="-122"/>
            </a:endParaRPr>
          </a:p>
        </p:txBody>
      </p:sp>
      <p:sp>
        <p:nvSpPr>
          <p:cNvPr id="28697" name="稻壳儿小白白(http://dwz.cn/Wu2UP)"/>
          <p:cNvSpPr txBox="1">
            <a:spLocks noChangeArrowheads="1"/>
          </p:cNvSpPr>
          <p:nvPr/>
        </p:nvSpPr>
        <p:spPr bwMode="auto">
          <a:xfrm>
            <a:off x="6945924" y="4203996"/>
            <a:ext cx="2649146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9pPr>
          </a:lstStyle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168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sym typeface="FZLanTingHeiS-R-GB" panose="02000500000000000000" charset="-122"/>
              </a:rPr>
              <a:t>特定任务表现不佳</a:t>
            </a:r>
            <a:endParaRPr lang="zh-CN" altLang="en-US" sz="1680" b="1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  <a:sym typeface="FZLanTingHeiS-R-GB" panose="02000500000000000000" charset="-122"/>
            </a:endParaRPr>
          </a:p>
        </p:txBody>
      </p:sp>
      <p:sp>
        <p:nvSpPr>
          <p:cNvPr id="28699" name="稻壳儿小白白(http://dwz.cn/Wu2UP)"/>
          <p:cNvSpPr txBox="1">
            <a:spLocks noChangeArrowheads="1"/>
          </p:cNvSpPr>
          <p:nvPr/>
        </p:nvSpPr>
        <p:spPr bwMode="auto">
          <a:xfrm>
            <a:off x="6945924" y="5315851"/>
            <a:ext cx="2360230" cy="4006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20000"/>
              </a:spcBef>
            </a:pPr>
            <a:r>
              <a:rPr lang="zh-CN" altLang="en-US" sz="168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sym typeface="FZLanTingHeiS-R-GB" panose="02000500000000000000" charset="-122"/>
              </a:rPr>
              <a:t>不具备某些能力</a:t>
            </a:r>
            <a:endParaRPr lang="zh-CN" altLang="en-US" sz="1680" b="1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  <a:sym typeface="FZLanTingHeiS-R-GB" panose="02000500000000000000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9226745" y="264590"/>
            <a:ext cx="2599565" cy="338121"/>
            <a:chOff x="2895762" y="53069"/>
            <a:chExt cx="6563861" cy="853752"/>
          </a:xfrm>
        </p:grpSpPr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2"/>
            <a:srcRect l="5241" t="4897" r="5241" b="4897"/>
            <a:stretch>
              <a:fillRect/>
            </a:stretch>
          </p:blipFill>
          <p:spPr>
            <a:xfrm>
              <a:off x="2895762" y="53069"/>
              <a:ext cx="853751" cy="853752"/>
            </a:xfrm>
            <a:custGeom>
              <a:avLst/>
              <a:gdLst>
                <a:gd name="connsiteX0" fmla="*/ 853751 w 1707502"/>
                <a:gd name="connsiteY0" fmla="*/ 0 h 1707502"/>
                <a:gd name="connsiteX1" fmla="*/ 1707502 w 1707502"/>
                <a:gd name="connsiteY1" fmla="*/ 853751 h 1707502"/>
                <a:gd name="connsiteX2" fmla="*/ 853751 w 1707502"/>
                <a:gd name="connsiteY2" fmla="*/ 1707502 h 1707502"/>
                <a:gd name="connsiteX3" fmla="*/ 0 w 1707502"/>
                <a:gd name="connsiteY3" fmla="*/ 853751 h 1707502"/>
                <a:gd name="connsiteX4" fmla="*/ 853751 w 1707502"/>
                <a:gd name="connsiteY4" fmla="*/ 0 h 1707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7502" h="1707502">
                  <a:moveTo>
                    <a:pt x="853751" y="0"/>
                  </a:moveTo>
                  <a:cubicBezTo>
                    <a:pt x="1325265" y="0"/>
                    <a:pt x="1707502" y="382237"/>
                    <a:pt x="1707502" y="853751"/>
                  </a:cubicBezTo>
                  <a:cubicBezTo>
                    <a:pt x="1707502" y="1325265"/>
                    <a:pt x="1325265" y="1707502"/>
                    <a:pt x="853751" y="1707502"/>
                  </a:cubicBezTo>
                  <a:cubicBezTo>
                    <a:pt x="382237" y="1707502"/>
                    <a:pt x="0" y="1325265"/>
                    <a:pt x="0" y="853751"/>
                  </a:cubicBezTo>
                  <a:cubicBezTo>
                    <a:pt x="0" y="382237"/>
                    <a:pt x="382237" y="0"/>
                    <a:pt x="853751" y="0"/>
                  </a:cubicBezTo>
                  <a:close/>
                </a:path>
              </a:pathLst>
            </a:custGeom>
          </p:spPr>
        </p:pic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77821" y="60444"/>
              <a:ext cx="5481802" cy="813705"/>
            </a:xfrm>
            <a:prstGeom prst="rect">
              <a:avLst/>
            </a:prstGeom>
          </p:spPr>
        </p:pic>
      </p:grp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一级标题方正兰亭中黑简体"/>
          <p:cNvSpPr txBox="1"/>
          <p:nvPr/>
        </p:nvSpPr>
        <p:spPr>
          <a:xfrm>
            <a:off x="639789" y="455369"/>
            <a:ext cx="4495800" cy="588010"/>
          </a:xfrm>
          <a:prstGeom prst="rect">
            <a:avLst/>
          </a:prstGeom>
          <a:ln w="25400">
            <a:miter lim="400000"/>
          </a:ln>
        </p:spPr>
        <p:txBody>
          <a:bodyPr wrap="none" lIns="25398" tIns="25398" rIns="25398" bIns="25398" anchor="ctr">
            <a:spAutoFit/>
          </a:bodyPr>
          <a:lstStyle>
            <a:lvl1pPr defTabSz="825500">
              <a:defRPr sz="7000">
                <a:solidFill>
                  <a:srgbClr val="FFFFFF"/>
                </a:solidFill>
                <a:latin typeface="FZLanTingHeiS-DB-GB" panose="02000500000000000000" charset="-122"/>
                <a:ea typeface="FZLanTingHeiS-DB-GB" panose="02000500000000000000" charset="-122"/>
                <a:cs typeface="FZLanTingHeiS-DB-GB" panose="02000500000000000000" charset="-122"/>
                <a:sym typeface="FZLanTingHeiS-DB-GB" panose="02000500000000000000" charset="-122"/>
              </a:defRPr>
            </a:lvl1pPr>
          </a:lstStyle>
          <a:p>
            <a:r>
              <a:rPr lang="en-US" sz="350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LLM</a:t>
            </a:r>
            <a:r>
              <a:rPr lang="zh-CN" altLang="en-US" sz="350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时代应用开发范式</a:t>
            </a:r>
            <a:endParaRPr lang="zh-CN" altLang="en-US" sz="350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</a:endParaRPr>
          </a:p>
        </p:txBody>
      </p:sp>
      <p:sp>
        <p:nvSpPr>
          <p:cNvPr id="126" name="二级标题方正兰亭黑简体"/>
          <p:cNvSpPr txBox="1"/>
          <p:nvPr/>
        </p:nvSpPr>
        <p:spPr>
          <a:xfrm>
            <a:off x="639789" y="1103997"/>
            <a:ext cx="2335530" cy="395605"/>
          </a:xfrm>
          <a:prstGeom prst="rect">
            <a:avLst/>
          </a:prstGeom>
          <a:ln w="25400">
            <a:miter lim="400000"/>
          </a:ln>
        </p:spPr>
        <p:txBody>
          <a:bodyPr wrap="none" lIns="25398" tIns="25398" rIns="25398" bIns="25398" anchor="ctr">
            <a:spAutoFit/>
          </a:bodyPr>
          <a:lstStyle>
            <a:lvl1pPr defTabSz="825500">
              <a:defRPr sz="4500">
                <a:solidFill>
                  <a:srgbClr val="DDDDDD"/>
                </a:solidFill>
              </a:defRPr>
            </a:lvl1pPr>
          </a:lstStyle>
          <a:p>
            <a:r>
              <a:rPr lang="zh-CN" altLang="en-US" sz="225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</a:rPr>
              <a:t>不同微调方式对比</a:t>
            </a:r>
            <a:endParaRPr lang="zh-CN" altLang="en-US" sz="225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graphicFrame>
        <p:nvGraphicFramePr>
          <p:cNvPr id="2" name="Table 1"/>
          <p:cNvGraphicFramePr/>
          <p:nvPr>
            <p:custDataLst>
              <p:tags r:id="rId1"/>
            </p:custDataLst>
          </p:nvPr>
        </p:nvGraphicFramePr>
        <p:xfrm>
          <a:off x="1784470" y="2746077"/>
          <a:ext cx="8623300" cy="3144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24660"/>
                <a:gridCol w="1724660"/>
                <a:gridCol w="1724660"/>
                <a:gridCol w="1724660"/>
                <a:gridCol w="1724660"/>
              </a:tblGrid>
              <a:tr h="78613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endParaRPr lang="en-US" sz="1800">
                        <a:solidFill>
                          <a:schemeClr val="tx1"/>
                        </a:solidFill>
                        <a:latin typeface="Microsoft YaHei" panose="020B0503020204020204" charset="-122"/>
                        <a:ea typeface="Microsoft YaHei" panose="020B0503020204020204" charset="-122"/>
                      </a:endParaRPr>
                    </a:p>
                  </a:txBody>
                  <a:tcPr marL="45718" marR="45718" marT="22859" marB="22859" anchor="ctr" anchorCtr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zh-CN" altLang="en-US" sz="1800">
                          <a:solidFill>
                            <a:schemeClr val="tx1"/>
                          </a:solidFill>
                          <a:latin typeface="Microsoft YaHei" panose="020B0503020204020204" charset="-122"/>
                          <a:ea typeface="Microsoft YaHei" panose="020B0503020204020204" charset="-122"/>
                        </a:rPr>
                        <a:t>复杂度</a:t>
                      </a:r>
                      <a:endParaRPr lang="zh-CN" altLang="en-US" sz="1800">
                        <a:solidFill>
                          <a:schemeClr val="tx1"/>
                        </a:solidFill>
                        <a:latin typeface="Microsoft YaHei" panose="020B0503020204020204" charset="-122"/>
                        <a:ea typeface="Microsoft YaHei" panose="020B0503020204020204" charset="-122"/>
                      </a:endParaRPr>
                    </a:p>
                  </a:txBody>
                  <a:tcPr marL="45718" marR="45718" marT="22859" marB="22859" anchor="ctr" anchorCtr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zh-CN" altLang="en-US" sz="1800">
                          <a:solidFill>
                            <a:schemeClr val="tx1"/>
                          </a:solidFill>
                          <a:latin typeface="Microsoft YaHei" panose="020B0503020204020204" charset="-122"/>
                          <a:ea typeface="Microsoft YaHei" panose="020B0503020204020204" charset="-122"/>
                        </a:rPr>
                        <a:t>数据量</a:t>
                      </a:r>
                      <a:endParaRPr lang="zh-CN" altLang="en-US" sz="1800">
                        <a:solidFill>
                          <a:schemeClr val="tx1"/>
                        </a:solidFill>
                        <a:latin typeface="Microsoft YaHei" panose="020B0503020204020204" charset="-122"/>
                        <a:ea typeface="Microsoft YaHei" panose="020B0503020204020204" charset="-122"/>
                      </a:endParaRPr>
                    </a:p>
                  </a:txBody>
                  <a:tcPr marL="45718" marR="45718" marT="22859" marB="22859" anchor="ctr" anchorCtr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zh-CN" altLang="en-US" sz="1800">
                          <a:solidFill>
                            <a:schemeClr val="tx1"/>
                          </a:solidFill>
                          <a:latin typeface="Microsoft YaHei" panose="020B0503020204020204" charset="-122"/>
                          <a:ea typeface="Microsoft YaHei" panose="020B0503020204020204" charset="-122"/>
                        </a:rPr>
                        <a:t>算力要求</a:t>
                      </a:r>
                      <a:endParaRPr lang="zh-CN" altLang="en-US" sz="1800">
                        <a:solidFill>
                          <a:schemeClr val="tx1"/>
                        </a:solidFill>
                        <a:latin typeface="Microsoft YaHei" panose="020B0503020204020204" charset="-122"/>
                        <a:ea typeface="Microsoft YaHei" panose="020B0503020204020204" charset="-122"/>
                      </a:endParaRPr>
                    </a:p>
                  </a:txBody>
                  <a:tcPr marL="45718" marR="45718" marT="22859" marB="22859" anchor="ctr" anchorCtr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zh-CN" altLang="en-US" sz="1800">
                          <a:solidFill>
                            <a:schemeClr val="tx1"/>
                          </a:solidFill>
                          <a:latin typeface="Microsoft YaHei" panose="020B0503020204020204" charset="-122"/>
                          <a:ea typeface="Microsoft YaHei" panose="020B0503020204020204" charset="-122"/>
                        </a:rPr>
                        <a:t>适用用户</a:t>
                      </a:r>
                      <a:endParaRPr lang="zh-CN" altLang="en-US" sz="1800">
                        <a:solidFill>
                          <a:schemeClr val="tx1"/>
                        </a:solidFill>
                        <a:latin typeface="Microsoft YaHei" panose="020B0503020204020204" charset="-122"/>
                        <a:ea typeface="Microsoft YaHei" panose="020B0503020204020204" charset="-122"/>
                      </a:endParaRPr>
                    </a:p>
                  </a:txBody>
                  <a:tcPr marL="45718" marR="45718" marT="22859" marB="22859" anchor="ctr" anchorCtr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78613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zh-CN" altLang="en-US" sz="1800">
                          <a:solidFill>
                            <a:schemeClr val="tx1"/>
                          </a:solidFill>
                          <a:latin typeface="Microsoft YaHei" panose="020B0503020204020204" charset="-122"/>
                          <a:ea typeface="Microsoft YaHei" panose="020B0503020204020204" charset="-122"/>
                        </a:rPr>
                        <a:t>全量微调</a:t>
                      </a:r>
                      <a:endParaRPr lang="zh-CN" altLang="en-US" sz="1800">
                        <a:solidFill>
                          <a:schemeClr val="tx1"/>
                        </a:solidFill>
                        <a:latin typeface="Microsoft YaHei" panose="020B0503020204020204" charset="-122"/>
                        <a:ea typeface="Microsoft YaHei" panose="020B0503020204020204" charset="-122"/>
                      </a:endParaRPr>
                    </a:p>
                  </a:txBody>
                  <a:tcPr marL="45718" marR="45718" marT="22859" marB="22859" anchor="ctr" anchorCtr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zh-CN" altLang="en-US" sz="1800">
                          <a:solidFill>
                            <a:schemeClr val="tx1"/>
                          </a:solidFill>
                          <a:latin typeface="Microsoft YaHei" panose="020B0503020204020204" charset="-122"/>
                          <a:ea typeface="Microsoft YaHei" panose="020B0503020204020204" charset="-122"/>
                        </a:rPr>
                        <a:t>高</a:t>
                      </a:r>
                      <a:endParaRPr lang="zh-CN" altLang="en-US" sz="1800">
                        <a:solidFill>
                          <a:schemeClr val="tx1"/>
                        </a:solidFill>
                        <a:latin typeface="Microsoft YaHei" panose="020B0503020204020204" charset="-122"/>
                        <a:ea typeface="Microsoft YaHei" panose="020B0503020204020204" charset="-122"/>
                      </a:endParaRPr>
                    </a:p>
                  </a:txBody>
                  <a:tcPr marL="45718" marR="45718" marT="22859" marB="22859" anchor="ctr" anchorCtr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zh-CN" altLang="en-US" sz="1800">
                          <a:solidFill>
                            <a:schemeClr val="tx1"/>
                          </a:solidFill>
                          <a:latin typeface="Microsoft YaHei" panose="020B0503020204020204" charset="-122"/>
                          <a:ea typeface="Microsoft YaHei" panose="020B0503020204020204" charset="-122"/>
                        </a:rPr>
                        <a:t>很多</a:t>
                      </a:r>
                      <a:endParaRPr lang="zh-CN" altLang="en-US" sz="1800">
                        <a:solidFill>
                          <a:schemeClr val="tx1"/>
                        </a:solidFill>
                        <a:latin typeface="Microsoft YaHei" panose="020B0503020204020204" charset="-122"/>
                        <a:ea typeface="Microsoft YaHei" panose="020B0503020204020204" charset="-122"/>
                      </a:endParaRPr>
                    </a:p>
                  </a:txBody>
                  <a:tcPr marL="45718" marR="45718" marT="22859" marB="22859" anchor="ctr" anchorCtr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zh-CN" altLang="en-US" sz="1800">
                          <a:solidFill>
                            <a:schemeClr val="tx1"/>
                          </a:solidFill>
                          <a:latin typeface="Microsoft YaHei" panose="020B0503020204020204" charset="-122"/>
                          <a:ea typeface="Microsoft YaHei" panose="020B0503020204020204" charset="-122"/>
                        </a:rPr>
                        <a:t>很高</a:t>
                      </a:r>
                      <a:endParaRPr lang="zh-CN" altLang="en-US" sz="1800">
                        <a:solidFill>
                          <a:schemeClr val="tx1"/>
                        </a:solidFill>
                        <a:latin typeface="Microsoft YaHei" panose="020B0503020204020204" charset="-122"/>
                        <a:ea typeface="Microsoft YaHei" panose="020B0503020204020204" charset="-122"/>
                      </a:endParaRPr>
                    </a:p>
                  </a:txBody>
                  <a:tcPr marL="45718" marR="45718" marT="22859" marB="22859" anchor="ctr" anchorCtr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zh-CN" altLang="en-US" sz="1800">
                          <a:solidFill>
                            <a:schemeClr val="tx1"/>
                          </a:solidFill>
                          <a:latin typeface="Microsoft YaHei" panose="020B0503020204020204" charset="-122"/>
                          <a:ea typeface="Microsoft YaHei" panose="020B0503020204020204" charset="-122"/>
                        </a:rPr>
                        <a:t>有算法基础</a:t>
                      </a:r>
                      <a:endParaRPr lang="zh-CN" altLang="en-US" sz="1800">
                        <a:solidFill>
                          <a:schemeClr val="tx1"/>
                        </a:solidFill>
                        <a:latin typeface="Microsoft YaHei" panose="020B0503020204020204" charset="-122"/>
                        <a:ea typeface="Microsoft YaHei" panose="020B0503020204020204" charset="-122"/>
                      </a:endParaRPr>
                    </a:p>
                  </a:txBody>
                  <a:tcPr marL="45718" marR="45718" marT="22859" marB="22859" anchor="ctr" anchorCtr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78613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zh-CN" altLang="en-US" sz="1800">
                          <a:solidFill>
                            <a:schemeClr val="tx1"/>
                          </a:solidFill>
                          <a:latin typeface="Microsoft YaHei" panose="020B0503020204020204" charset="-122"/>
                          <a:ea typeface="Microsoft YaHei" panose="020B0503020204020204" charset="-122"/>
                        </a:rPr>
                        <a:t>高效微调</a:t>
                      </a:r>
                      <a:endParaRPr lang="zh-CN" altLang="en-US" sz="1800">
                        <a:solidFill>
                          <a:schemeClr val="tx1"/>
                        </a:solidFill>
                        <a:latin typeface="Microsoft YaHei" panose="020B0503020204020204" charset="-122"/>
                        <a:ea typeface="Microsoft YaHei" panose="020B0503020204020204" charset="-122"/>
                      </a:endParaRPr>
                    </a:p>
                  </a:txBody>
                  <a:tcPr marL="45718" marR="45718" marT="22859" marB="22859" anchor="ctr" anchorCtr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zh-CN" altLang="en-US" sz="1800">
                          <a:solidFill>
                            <a:schemeClr val="tx1"/>
                          </a:solidFill>
                          <a:latin typeface="Microsoft YaHei" panose="020B0503020204020204" charset="-122"/>
                          <a:ea typeface="Microsoft YaHei" panose="020B0503020204020204" charset="-122"/>
                        </a:rPr>
                        <a:t>高</a:t>
                      </a:r>
                      <a:endParaRPr lang="zh-CN" altLang="en-US" sz="1800">
                        <a:solidFill>
                          <a:schemeClr val="tx1"/>
                        </a:solidFill>
                        <a:latin typeface="Microsoft YaHei" panose="020B0503020204020204" charset="-122"/>
                        <a:ea typeface="Microsoft YaHei" panose="020B0503020204020204" charset="-122"/>
                      </a:endParaRPr>
                    </a:p>
                  </a:txBody>
                  <a:tcPr marL="45718" marR="45718" marT="22859" marB="22859" anchor="ctr" anchorCtr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zh-CN" altLang="en-US" sz="1800">
                          <a:solidFill>
                            <a:schemeClr val="tx1"/>
                          </a:solidFill>
                          <a:latin typeface="Microsoft YaHei" panose="020B0503020204020204" charset="-122"/>
                          <a:ea typeface="Microsoft YaHei" panose="020B0503020204020204" charset="-122"/>
                        </a:rPr>
                        <a:t>少量</a:t>
                      </a:r>
                      <a:endParaRPr lang="zh-CN" altLang="en-US" sz="1800">
                        <a:solidFill>
                          <a:schemeClr val="tx1"/>
                        </a:solidFill>
                        <a:latin typeface="Microsoft YaHei" panose="020B0503020204020204" charset="-122"/>
                        <a:ea typeface="Microsoft YaHei" panose="020B0503020204020204" charset="-122"/>
                      </a:endParaRPr>
                    </a:p>
                  </a:txBody>
                  <a:tcPr marL="45718" marR="45718" marT="22859" marB="22859" anchor="ctr" anchorCtr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zh-CN" altLang="en-US" sz="1800">
                          <a:solidFill>
                            <a:schemeClr val="tx1"/>
                          </a:solidFill>
                          <a:latin typeface="Microsoft YaHei" panose="020B0503020204020204" charset="-122"/>
                          <a:ea typeface="Microsoft YaHei" panose="020B0503020204020204" charset="-122"/>
                        </a:rPr>
                        <a:t>较低</a:t>
                      </a:r>
                      <a:endParaRPr lang="zh-CN" altLang="en-US" sz="1800">
                        <a:solidFill>
                          <a:schemeClr val="tx1"/>
                        </a:solidFill>
                        <a:latin typeface="Microsoft YaHei" panose="020B0503020204020204" charset="-122"/>
                        <a:ea typeface="Microsoft YaHei" panose="020B0503020204020204" charset="-122"/>
                      </a:endParaRPr>
                    </a:p>
                  </a:txBody>
                  <a:tcPr marL="45718" marR="45718" marT="22859" marB="22859" anchor="ctr" anchorCtr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zh-CN" altLang="en-US" sz="1800">
                          <a:solidFill>
                            <a:schemeClr val="tx1"/>
                          </a:solidFill>
                          <a:latin typeface="Microsoft YaHei" panose="020B0503020204020204" charset="-122"/>
                          <a:ea typeface="Microsoft YaHei" panose="020B0503020204020204" charset="-122"/>
                        </a:rPr>
                        <a:t>有算法基础</a:t>
                      </a:r>
                      <a:endParaRPr lang="zh-CN" altLang="en-US" sz="1800">
                        <a:solidFill>
                          <a:schemeClr val="tx1"/>
                        </a:solidFill>
                        <a:latin typeface="Microsoft YaHei" panose="020B0503020204020204" charset="-122"/>
                        <a:ea typeface="Microsoft YaHei" panose="020B0503020204020204" charset="-122"/>
                      </a:endParaRPr>
                    </a:p>
                  </a:txBody>
                  <a:tcPr marL="45718" marR="45718" marT="22859" marB="22859" anchor="ctr" anchorCtr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78613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altLang="zh-CN" sz="1800">
                          <a:solidFill>
                            <a:schemeClr val="tx1"/>
                          </a:solidFill>
                          <a:latin typeface="Microsoft YaHei" panose="020B0503020204020204" charset="-122"/>
                          <a:ea typeface="Microsoft YaHei" panose="020B0503020204020204" charset="-122"/>
                          <a:cs typeface="Microsoft YaHei" panose="020B0503020204020204" charset="-122"/>
                        </a:rPr>
                        <a:t>API</a:t>
                      </a:r>
                      <a:r>
                        <a:rPr lang="zh-CN" altLang="en-US" sz="1800">
                          <a:solidFill>
                            <a:schemeClr val="tx1"/>
                          </a:solidFill>
                          <a:latin typeface="Microsoft YaHei" panose="020B0503020204020204" charset="-122"/>
                          <a:ea typeface="Microsoft YaHei" panose="020B0503020204020204" charset="-122"/>
                          <a:cs typeface="Microsoft YaHei" panose="020B0503020204020204" charset="-122"/>
                        </a:rPr>
                        <a:t>微调</a:t>
                      </a:r>
                      <a:endParaRPr lang="zh-CN" altLang="en-US" sz="1800">
                        <a:solidFill>
                          <a:schemeClr val="tx1"/>
                        </a:solidFill>
                        <a:latin typeface="Microsoft YaHei" panose="020B0503020204020204" charset="-122"/>
                        <a:ea typeface="Microsoft YaHei" panose="020B0503020204020204" charset="-122"/>
                        <a:cs typeface="Microsoft YaHei" panose="020B0503020204020204" charset="-122"/>
                      </a:endParaRPr>
                    </a:p>
                  </a:txBody>
                  <a:tcPr marL="45718" marR="45718" marT="22859" marB="22859" anchor="ctr" anchorCtr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zh-CN" altLang="en-US" sz="1800">
                          <a:solidFill>
                            <a:schemeClr val="tx1"/>
                          </a:solidFill>
                          <a:latin typeface="Microsoft YaHei" panose="020B0503020204020204" charset="-122"/>
                          <a:ea typeface="Microsoft YaHei" panose="020B0503020204020204" charset="-122"/>
                        </a:rPr>
                        <a:t>低</a:t>
                      </a:r>
                      <a:endParaRPr lang="zh-CN" altLang="en-US" sz="1800">
                        <a:solidFill>
                          <a:schemeClr val="tx1"/>
                        </a:solidFill>
                        <a:latin typeface="Microsoft YaHei" panose="020B0503020204020204" charset="-122"/>
                        <a:ea typeface="Microsoft YaHei" panose="020B0503020204020204" charset="-122"/>
                      </a:endParaRPr>
                    </a:p>
                  </a:txBody>
                  <a:tcPr marL="45718" marR="45718" marT="22859" marB="22859" anchor="ctr" anchorCtr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zh-CN" altLang="en-US" sz="1800">
                          <a:solidFill>
                            <a:schemeClr val="tx1"/>
                          </a:solidFill>
                          <a:latin typeface="Microsoft YaHei" panose="020B0503020204020204" charset="-122"/>
                          <a:ea typeface="Microsoft YaHei" panose="020B0503020204020204" charset="-122"/>
                        </a:rPr>
                        <a:t>按需</a:t>
                      </a:r>
                      <a:endParaRPr lang="zh-CN" altLang="en-US" sz="1800">
                        <a:solidFill>
                          <a:schemeClr val="tx1"/>
                        </a:solidFill>
                        <a:latin typeface="Microsoft YaHei" panose="020B0503020204020204" charset="-122"/>
                        <a:ea typeface="Microsoft YaHei" panose="020B0503020204020204" charset="-122"/>
                      </a:endParaRPr>
                    </a:p>
                  </a:txBody>
                  <a:tcPr marL="45718" marR="45718" marT="22859" marB="22859" anchor="ctr" anchorCtr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zh-CN" altLang="en-US" sz="1800">
                          <a:solidFill>
                            <a:schemeClr val="tx1"/>
                          </a:solidFill>
                          <a:latin typeface="Microsoft YaHei" panose="020B0503020204020204" charset="-122"/>
                          <a:ea typeface="Microsoft YaHei" panose="020B0503020204020204" charset="-122"/>
                        </a:rPr>
                        <a:t>无</a:t>
                      </a:r>
                      <a:endParaRPr lang="zh-CN" altLang="en-US" sz="1800">
                        <a:solidFill>
                          <a:schemeClr val="tx1"/>
                        </a:solidFill>
                        <a:latin typeface="Microsoft YaHei" panose="020B0503020204020204" charset="-122"/>
                        <a:ea typeface="Microsoft YaHei" panose="020B0503020204020204" charset="-122"/>
                      </a:endParaRPr>
                    </a:p>
                  </a:txBody>
                  <a:tcPr marL="45718" marR="45718" marT="22859" marB="22859" anchor="ctr" anchorCtr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zh-CN" altLang="en-US" sz="1800">
                          <a:solidFill>
                            <a:schemeClr val="tx1"/>
                          </a:solidFill>
                          <a:latin typeface="Microsoft YaHei" panose="020B0503020204020204" charset="-122"/>
                          <a:ea typeface="Microsoft YaHei" panose="020B0503020204020204" charset="-122"/>
                          <a:sym typeface="+mn-ea"/>
                        </a:rPr>
                        <a:t>无算法基础</a:t>
                      </a:r>
                      <a:endParaRPr lang="zh-CN" altLang="en-US" sz="1800">
                        <a:solidFill>
                          <a:schemeClr val="tx1"/>
                        </a:solidFill>
                        <a:latin typeface="Microsoft YaHei" panose="020B0503020204020204" charset="-122"/>
                        <a:ea typeface="Microsoft YaHei" panose="020B0503020204020204" charset="-122"/>
                        <a:sym typeface="+mn-ea"/>
                      </a:endParaRPr>
                    </a:p>
                  </a:txBody>
                  <a:tcPr marL="45718" marR="45718" marT="22859" marB="22859" anchor="ctr" anchorCtr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grpSp>
        <p:nvGrpSpPr>
          <p:cNvPr id="4" name="组合 3"/>
          <p:cNvGrpSpPr/>
          <p:nvPr/>
        </p:nvGrpSpPr>
        <p:grpSpPr>
          <a:xfrm>
            <a:off x="9226745" y="264590"/>
            <a:ext cx="2599565" cy="338121"/>
            <a:chOff x="2895762" y="53069"/>
            <a:chExt cx="6563861" cy="853752"/>
          </a:xfrm>
        </p:grpSpPr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2"/>
            <a:srcRect l="5241" t="4897" r="5241" b="4897"/>
            <a:stretch>
              <a:fillRect/>
            </a:stretch>
          </p:blipFill>
          <p:spPr>
            <a:xfrm>
              <a:off x="2895762" y="53069"/>
              <a:ext cx="853751" cy="853752"/>
            </a:xfrm>
            <a:custGeom>
              <a:avLst/>
              <a:gdLst>
                <a:gd name="connsiteX0" fmla="*/ 853751 w 1707502"/>
                <a:gd name="connsiteY0" fmla="*/ 0 h 1707502"/>
                <a:gd name="connsiteX1" fmla="*/ 1707502 w 1707502"/>
                <a:gd name="connsiteY1" fmla="*/ 853751 h 1707502"/>
                <a:gd name="connsiteX2" fmla="*/ 853751 w 1707502"/>
                <a:gd name="connsiteY2" fmla="*/ 1707502 h 1707502"/>
                <a:gd name="connsiteX3" fmla="*/ 0 w 1707502"/>
                <a:gd name="connsiteY3" fmla="*/ 853751 h 1707502"/>
                <a:gd name="connsiteX4" fmla="*/ 853751 w 1707502"/>
                <a:gd name="connsiteY4" fmla="*/ 0 h 1707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7502" h="1707502">
                  <a:moveTo>
                    <a:pt x="853751" y="0"/>
                  </a:moveTo>
                  <a:cubicBezTo>
                    <a:pt x="1325265" y="0"/>
                    <a:pt x="1707502" y="382237"/>
                    <a:pt x="1707502" y="853751"/>
                  </a:cubicBezTo>
                  <a:cubicBezTo>
                    <a:pt x="1707502" y="1325265"/>
                    <a:pt x="1325265" y="1707502"/>
                    <a:pt x="853751" y="1707502"/>
                  </a:cubicBezTo>
                  <a:cubicBezTo>
                    <a:pt x="382237" y="1707502"/>
                    <a:pt x="0" y="1325265"/>
                    <a:pt x="0" y="853751"/>
                  </a:cubicBezTo>
                  <a:cubicBezTo>
                    <a:pt x="0" y="382237"/>
                    <a:pt x="382237" y="0"/>
                    <a:pt x="853751" y="0"/>
                  </a:cubicBezTo>
                  <a:close/>
                </a:path>
              </a:pathLst>
            </a:custGeom>
          </p:spPr>
        </p:pic>
        <p:pic>
          <p:nvPicPr>
            <p:cNvPr id="3" name="图片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77821" y="60444"/>
              <a:ext cx="5481802" cy="813705"/>
            </a:xfrm>
            <a:prstGeom prst="rect">
              <a:avLst/>
            </a:prstGeom>
          </p:spPr>
        </p:pic>
      </p:grp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一级标题方正兰亭中黑简体"/>
          <p:cNvSpPr txBox="1"/>
          <p:nvPr/>
        </p:nvSpPr>
        <p:spPr>
          <a:xfrm>
            <a:off x="639789" y="455369"/>
            <a:ext cx="4495800" cy="588010"/>
          </a:xfrm>
          <a:prstGeom prst="rect">
            <a:avLst/>
          </a:prstGeom>
          <a:ln w="25400">
            <a:miter lim="400000"/>
          </a:ln>
        </p:spPr>
        <p:txBody>
          <a:bodyPr wrap="none" lIns="25398" tIns="25398" rIns="25398" bIns="25398" anchor="ctr">
            <a:spAutoFit/>
          </a:bodyPr>
          <a:lstStyle>
            <a:lvl1pPr defTabSz="825500">
              <a:defRPr sz="7000">
                <a:solidFill>
                  <a:srgbClr val="FFFFFF"/>
                </a:solidFill>
                <a:latin typeface="FZLanTingHeiS-DB-GB" panose="02000500000000000000" charset="-122"/>
                <a:ea typeface="FZLanTingHeiS-DB-GB" panose="02000500000000000000" charset="-122"/>
                <a:cs typeface="FZLanTingHeiS-DB-GB" panose="02000500000000000000" charset="-122"/>
                <a:sym typeface="FZLanTingHeiS-DB-GB" panose="02000500000000000000" charset="-122"/>
              </a:defRPr>
            </a:lvl1pPr>
          </a:lstStyle>
          <a:p>
            <a:r>
              <a:rPr lang="en-US" sz="350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LLM</a:t>
            </a:r>
            <a:r>
              <a:rPr lang="zh-CN" altLang="en-US" sz="350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时代应用开发范式</a:t>
            </a:r>
            <a:endParaRPr lang="zh-CN" altLang="en-US" sz="350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</a:endParaRPr>
          </a:p>
        </p:txBody>
      </p:sp>
      <p:sp>
        <p:nvSpPr>
          <p:cNvPr id="126" name="二级标题方正兰亭黑简体"/>
          <p:cNvSpPr txBox="1"/>
          <p:nvPr/>
        </p:nvSpPr>
        <p:spPr>
          <a:xfrm>
            <a:off x="639789" y="1103997"/>
            <a:ext cx="3066415" cy="395605"/>
          </a:xfrm>
          <a:prstGeom prst="rect">
            <a:avLst/>
          </a:prstGeom>
          <a:ln w="25400">
            <a:miter lim="400000"/>
          </a:ln>
        </p:spPr>
        <p:txBody>
          <a:bodyPr wrap="none" lIns="25398" tIns="25398" rIns="25398" bIns="25398" anchor="ctr">
            <a:spAutoFit/>
          </a:bodyPr>
          <a:lstStyle>
            <a:lvl1pPr defTabSz="825500">
              <a:defRPr sz="4500">
                <a:solidFill>
                  <a:srgbClr val="DDDDDD"/>
                </a:solidFill>
              </a:defRPr>
            </a:lvl1pPr>
          </a:lstStyle>
          <a:p>
            <a:r>
              <a:rPr lang="zh-CN" altLang="en-US" sz="225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基于</a:t>
            </a:r>
            <a:r>
              <a:rPr lang="en-US" altLang="zh-CN" sz="225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API</a:t>
            </a:r>
            <a:r>
              <a:rPr lang="zh-CN" altLang="en-US" sz="225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微调：基本流程</a:t>
            </a:r>
            <a:endParaRPr lang="zh-CN" altLang="en-US" sz="225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58455" y="1583741"/>
            <a:ext cx="7796313" cy="1757314"/>
          </a:xfrm>
          <a:prstGeom prst="rect">
            <a:avLst/>
          </a:prstGeom>
        </p:spPr>
      </p:pic>
      <p:sp>
        <p:nvSpPr>
          <p:cNvPr id="5124" name="空心弧 3"/>
          <p:cNvSpPr/>
          <p:nvPr/>
        </p:nvSpPr>
        <p:spPr bwMode="auto">
          <a:xfrm rot="16921077">
            <a:off x="3955157" y="3637592"/>
            <a:ext cx="2915839" cy="2795193"/>
          </a:xfrm>
          <a:custGeom>
            <a:avLst/>
            <a:gdLst>
              <a:gd name="T0" fmla="*/ 1101990 w 2788528"/>
              <a:gd name="T1" fmla="*/ 30507 h 2753783"/>
              <a:gd name="T2" fmla="*/ 2754655 w 2788528"/>
              <a:gd name="T3" fmla="*/ 1078660 h 2753783"/>
              <a:gd name="T4" fmla="*/ 2082798 w 2788528"/>
              <a:gd name="T5" fmla="*/ 1225639 h 2753783"/>
              <a:gd name="T6" fmla="*/ 1247724 w 2788528"/>
              <a:gd name="T7" fmla="*/ 702590 h 2753783"/>
              <a:gd name="T8" fmla="*/ 1101990 w 2788528"/>
              <a:gd name="T9" fmla="*/ 30507 h 275378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788528" h="2753783">
                <a:moveTo>
                  <a:pt x="1102337" y="30519"/>
                </a:moveTo>
                <a:cubicBezTo>
                  <a:pt x="1851532" y="-127902"/>
                  <a:pt x="2589801" y="340355"/>
                  <a:pt x="2755523" y="1079075"/>
                </a:cubicBezTo>
                <a:lnTo>
                  <a:pt x="2083454" y="1226110"/>
                </a:lnTo>
                <a:cubicBezTo>
                  <a:pt x="1998817" y="858048"/>
                  <a:pt x="1626466" y="624810"/>
                  <a:pt x="1248117" y="702860"/>
                </a:cubicBezTo>
                <a:lnTo>
                  <a:pt x="1102337" y="30519"/>
                </a:lnTo>
                <a:close/>
              </a:path>
            </a:pathLst>
          </a:custGeom>
          <a:solidFill>
            <a:srgbClr val="1E9C8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endParaRPr lang="zh-CN" altLang="en-US" sz="90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5125" name="空心弧 4"/>
          <p:cNvSpPr/>
          <p:nvPr/>
        </p:nvSpPr>
        <p:spPr bwMode="auto">
          <a:xfrm rot="10221374">
            <a:off x="4013893" y="3602350"/>
            <a:ext cx="2832339" cy="2882503"/>
          </a:xfrm>
          <a:custGeom>
            <a:avLst/>
            <a:gdLst>
              <a:gd name="T0" fmla="*/ 1634314 w 2789647"/>
              <a:gd name="T1" fmla="*/ 20505 h 2754576"/>
              <a:gd name="T2" fmla="*/ 2770679 w 2789647"/>
              <a:gd name="T3" fmla="*/ 1602003 h 2754576"/>
              <a:gd name="T4" fmla="*/ 2097345 w 2789647"/>
              <a:gd name="T5" fmla="*/ 1492369 h 2754576"/>
              <a:gd name="T6" fmla="*/ 1515616 w 2789647"/>
              <a:gd name="T7" fmla="*/ 692711 h 2754576"/>
              <a:gd name="T8" fmla="*/ 1634314 w 2789647"/>
              <a:gd name="T9" fmla="*/ 20505 h 275457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789647" h="2754576">
                <a:moveTo>
                  <a:pt x="1634554" y="20495"/>
                </a:moveTo>
                <a:cubicBezTo>
                  <a:pt x="2388389" y="150361"/>
                  <a:pt x="2895510" y="855687"/>
                  <a:pt x="2771086" y="1601233"/>
                </a:cubicBezTo>
                <a:lnTo>
                  <a:pt x="2097653" y="1491652"/>
                </a:lnTo>
                <a:cubicBezTo>
                  <a:pt x="2162163" y="1114477"/>
                  <a:pt x="1902179" y="757321"/>
                  <a:pt x="1515839" y="692378"/>
                </a:cubicBezTo>
                <a:lnTo>
                  <a:pt x="1634554" y="20495"/>
                </a:lnTo>
                <a:close/>
              </a:path>
            </a:pathLst>
          </a:custGeom>
          <a:solidFill>
            <a:srgbClr val="69C2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endParaRPr lang="zh-CN" altLang="en-US" sz="90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5126" name="空心弧 5"/>
          <p:cNvSpPr/>
          <p:nvPr/>
        </p:nvSpPr>
        <p:spPr bwMode="auto">
          <a:xfrm rot="851343">
            <a:off x="3984683" y="3577269"/>
            <a:ext cx="2830751" cy="2881233"/>
          </a:xfrm>
          <a:custGeom>
            <a:avLst/>
            <a:gdLst>
              <a:gd name="T0" fmla="*/ 1062536 w 2788529"/>
              <a:gd name="T1" fmla="*/ 39466 h 2753782"/>
              <a:gd name="T2" fmla="*/ 2117990 w 2788529"/>
              <a:gd name="T3" fmla="*/ 200461 h 2753782"/>
              <a:gd name="T4" fmla="*/ 2751950 w 2788529"/>
              <a:gd name="T5" fmla="*/ 1067462 h 2753782"/>
              <a:gd name="T6" fmla="*/ 2083866 w 2788529"/>
              <a:gd name="T7" fmla="*/ 1219806 h 2753782"/>
              <a:gd name="T8" fmla="*/ 1758697 w 2788529"/>
              <a:gd name="T9" fmla="*/ 784275 h 2753782"/>
              <a:gd name="T10" fmla="*/ 1227338 w 2788529"/>
              <a:gd name="T11" fmla="*/ 704907 h 2753782"/>
              <a:gd name="T12" fmla="*/ 1062536 w 2788529"/>
              <a:gd name="T13" fmla="*/ 39466 h 2753782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2788529" h="2753782">
                <a:moveTo>
                  <a:pt x="1062871" y="39458"/>
                </a:moveTo>
                <a:cubicBezTo>
                  <a:pt x="1422483" y="-47441"/>
                  <a:pt x="1802327" y="10470"/>
                  <a:pt x="2118658" y="200422"/>
                </a:cubicBezTo>
                <a:cubicBezTo>
                  <a:pt x="2439675" y="393188"/>
                  <a:pt x="2668330" y="705737"/>
                  <a:pt x="2752818" y="1067257"/>
                </a:cubicBezTo>
                <a:lnTo>
                  <a:pt x="2084523" y="1219571"/>
                </a:lnTo>
                <a:cubicBezTo>
                  <a:pt x="2040913" y="1037492"/>
                  <a:pt x="1923570" y="880402"/>
                  <a:pt x="1759252" y="784124"/>
                </a:cubicBezTo>
                <a:cubicBezTo>
                  <a:pt x="1599636" y="690602"/>
                  <a:pt x="1408708" y="662097"/>
                  <a:pt x="1227725" y="704771"/>
                </a:cubicBezTo>
                <a:lnTo>
                  <a:pt x="1062871" y="39458"/>
                </a:lnTo>
                <a:close/>
              </a:path>
            </a:pathLst>
          </a:custGeom>
          <a:solidFill>
            <a:srgbClr val="69C2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endParaRPr lang="zh-CN" altLang="en-US" sz="90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5127" name="空心弧 6"/>
          <p:cNvSpPr/>
          <p:nvPr/>
        </p:nvSpPr>
        <p:spPr bwMode="auto">
          <a:xfrm rot="4607761">
            <a:off x="4084058" y="3770621"/>
            <a:ext cx="2915839" cy="2795193"/>
          </a:xfrm>
          <a:custGeom>
            <a:avLst/>
            <a:gdLst>
              <a:gd name="T0" fmla="*/ 1716943 w 2788528"/>
              <a:gd name="T1" fmla="*/ 37495 h 2753783"/>
              <a:gd name="T2" fmla="*/ 2751569 w 2788528"/>
              <a:gd name="T3" fmla="*/ 1687503 h 2753783"/>
              <a:gd name="T4" fmla="*/ 2078139 w 2788528"/>
              <a:gd name="T5" fmla="*/ 1533180 h 2753783"/>
              <a:gd name="T6" fmla="*/ 1554870 w 2788528"/>
              <a:gd name="T7" fmla="*/ 709057 h 2753783"/>
              <a:gd name="T8" fmla="*/ 1716943 w 2788528"/>
              <a:gd name="T9" fmla="*/ 37495 h 275378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788528" h="2753783">
                <a:moveTo>
                  <a:pt x="1717484" y="37509"/>
                </a:moveTo>
                <a:cubicBezTo>
                  <a:pt x="2463405" y="213057"/>
                  <a:pt x="2925780" y="950499"/>
                  <a:pt x="2752436" y="1688152"/>
                </a:cubicBezTo>
                <a:lnTo>
                  <a:pt x="2078794" y="1533769"/>
                </a:lnTo>
                <a:cubicBezTo>
                  <a:pt x="2167607" y="1165147"/>
                  <a:pt x="1933288" y="796080"/>
                  <a:pt x="1555360" y="709330"/>
                </a:cubicBezTo>
                <a:lnTo>
                  <a:pt x="1717484" y="37509"/>
                </a:lnTo>
                <a:close/>
              </a:path>
            </a:pathLst>
          </a:custGeom>
          <a:solidFill>
            <a:srgbClr val="1E9C8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endParaRPr lang="zh-CN" altLang="en-US" sz="90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5128" name="Freeform 34"/>
          <p:cNvSpPr/>
          <p:nvPr/>
        </p:nvSpPr>
        <p:spPr bwMode="auto">
          <a:xfrm>
            <a:off x="4461873" y="4206536"/>
            <a:ext cx="369242" cy="335588"/>
          </a:xfrm>
          <a:custGeom>
            <a:avLst/>
            <a:gdLst>
              <a:gd name="T0" fmla="*/ 363537 w 136"/>
              <a:gd name="T1" fmla="*/ 128270 h 120"/>
              <a:gd name="T2" fmla="*/ 181769 w 136"/>
              <a:gd name="T3" fmla="*/ 0 h 120"/>
              <a:gd name="T4" fmla="*/ 0 w 136"/>
              <a:gd name="T5" fmla="*/ 128270 h 120"/>
              <a:gd name="T6" fmla="*/ 98903 w 136"/>
              <a:gd name="T7" fmla="*/ 243179 h 120"/>
              <a:gd name="T8" fmla="*/ 58807 w 136"/>
              <a:gd name="T9" fmla="*/ 320675 h 120"/>
              <a:gd name="T10" fmla="*/ 195134 w 136"/>
              <a:gd name="T11" fmla="*/ 256540 h 120"/>
              <a:gd name="T12" fmla="*/ 363537 w 136"/>
              <a:gd name="T13" fmla="*/ 128270 h 12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136" h="120">
                <a:moveTo>
                  <a:pt x="136" y="48"/>
                </a:moveTo>
                <a:cubicBezTo>
                  <a:pt x="136" y="22"/>
                  <a:pt x="106" y="0"/>
                  <a:pt x="68" y="0"/>
                </a:cubicBezTo>
                <a:cubicBezTo>
                  <a:pt x="31" y="0"/>
                  <a:pt x="0" y="22"/>
                  <a:pt x="0" y="48"/>
                </a:cubicBezTo>
                <a:cubicBezTo>
                  <a:pt x="0" y="67"/>
                  <a:pt x="15" y="83"/>
                  <a:pt x="37" y="91"/>
                </a:cubicBezTo>
                <a:cubicBezTo>
                  <a:pt x="38" y="96"/>
                  <a:pt x="37" y="106"/>
                  <a:pt x="22" y="120"/>
                </a:cubicBezTo>
                <a:cubicBezTo>
                  <a:pt x="22" y="120"/>
                  <a:pt x="54" y="111"/>
                  <a:pt x="73" y="96"/>
                </a:cubicBezTo>
                <a:cubicBezTo>
                  <a:pt x="108" y="94"/>
                  <a:pt x="136" y="73"/>
                  <a:pt x="136" y="4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 sz="90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5129" name="Freeform 64"/>
          <p:cNvSpPr>
            <a:spLocks noEditPoints="1"/>
          </p:cNvSpPr>
          <p:nvPr/>
        </p:nvSpPr>
        <p:spPr bwMode="auto">
          <a:xfrm>
            <a:off x="4508862" y="5691125"/>
            <a:ext cx="331778" cy="327333"/>
          </a:xfrm>
          <a:custGeom>
            <a:avLst/>
            <a:gdLst>
              <a:gd name="T0" fmla="*/ 307354 w 133"/>
              <a:gd name="T1" fmla="*/ 0 h 127"/>
              <a:gd name="T2" fmla="*/ 22130 w 133"/>
              <a:gd name="T3" fmla="*/ 0 h 127"/>
              <a:gd name="T4" fmla="*/ 0 w 133"/>
              <a:gd name="T5" fmla="*/ 22163 h 127"/>
              <a:gd name="T6" fmla="*/ 0 w 133"/>
              <a:gd name="T7" fmla="*/ 224088 h 127"/>
              <a:gd name="T8" fmla="*/ 22130 w 133"/>
              <a:gd name="T9" fmla="*/ 246250 h 127"/>
              <a:gd name="T10" fmla="*/ 130318 w 133"/>
              <a:gd name="T11" fmla="*/ 246250 h 127"/>
              <a:gd name="T12" fmla="*/ 98353 w 133"/>
              <a:gd name="T13" fmla="*/ 290575 h 127"/>
              <a:gd name="T14" fmla="*/ 98353 w 133"/>
              <a:gd name="T15" fmla="*/ 312738 h 127"/>
              <a:gd name="T16" fmla="*/ 130318 w 133"/>
              <a:gd name="T17" fmla="*/ 312738 h 127"/>
              <a:gd name="T18" fmla="*/ 196707 w 133"/>
              <a:gd name="T19" fmla="*/ 312738 h 127"/>
              <a:gd name="T20" fmla="*/ 231130 w 133"/>
              <a:gd name="T21" fmla="*/ 312738 h 127"/>
              <a:gd name="T22" fmla="*/ 231130 w 133"/>
              <a:gd name="T23" fmla="*/ 290575 h 127"/>
              <a:gd name="T24" fmla="*/ 196707 w 133"/>
              <a:gd name="T25" fmla="*/ 246250 h 127"/>
              <a:gd name="T26" fmla="*/ 307354 w 133"/>
              <a:gd name="T27" fmla="*/ 246250 h 127"/>
              <a:gd name="T28" fmla="*/ 327025 w 133"/>
              <a:gd name="T29" fmla="*/ 224088 h 127"/>
              <a:gd name="T30" fmla="*/ 327025 w 133"/>
              <a:gd name="T31" fmla="*/ 22163 h 127"/>
              <a:gd name="T32" fmla="*/ 307354 w 133"/>
              <a:gd name="T33" fmla="*/ 0 h 127"/>
              <a:gd name="T34" fmla="*/ 147530 w 133"/>
              <a:gd name="T35" fmla="*/ 219163 h 127"/>
              <a:gd name="T36" fmla="*/ 164742 w 133"/>
              <a:gd name="T37" fmla="*/ 201925 h 127"/>
              <a:gd name="T38" fmla="*/ 184413 w 133"/>
              <a:gd name="T39" fmla="*/ 219163 h 127"/>
              <a:gd name="T40" fmla="*/ 164742 w 133"/>
              <a:gd name="T41" fmla="*/ 238863 h 127"/>
              <a:gd name="T42" fmla="*/ 147530 w 133"/>
              <a:gd name="T43" fmla="*/ 219163 h 127"/>
              <a:gd name="T44" fmla="*/ 304895 w 133"/>
              <a:gd name="T45" fmla="*/ 194538 h 127"/>
              <a:gd name="T46" fmla="*/ 24588 w 133"/>
              <a:gd name="T47" fmla="*/ 194538 h 127"/>
              <a:gd name="T48" fmla="*/ 24588 w 133"/>
              <a:gd name="T49" fmla="*/ 24625 h 127"/>
              <a:gd name="T50" fmla="*/ 304895 w 133"/>
              <a:gd name="T51" fmla="*/ 24625 h 127"/>
              <a:gd name="T52" fmla="*/ 304895 w 133"/>
              <a:gd name="T53" fmla="*/ 194538 h 127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</a:gdLst>
            <a:ahLst/>
            <a:cxnLst>
              <a:cxn ang="T54">
                <a:pos x="T0" y="T1"/>
              </a:cxn>
              <a:cxn ang="T55">
                <a:pos x="T2" y="T3"/>
              </a:cxn>
              <a:cxn ang="T56">
                <a:pos x="T4" y="T5"/>
              </a:cxn>
              <a:cxn ang="T57">
                <a:pos x="T6" y="T7"/>
              </a:cxn>
              <a:cxn ang="T58">
                <a:pos x="T8" y="T9"/>
              </a:cxn>
              <a:cxn ang="T59">
                <a:pos x="T10" y="T11"/>
              </a:cxn>
              <a:cxn ang="T60">
                <a:pos x="T12" y="T13"/>
              </a:cxn>
              <a:cxn ang="T61">
                <a:pos x="T14" y="T15"/>
              </a:cxn>
              <a:cxn ang="T62">
                <a:pos x="T16" y="T17"/>
              </a:cxn>
              <a:cxn ang="T63">
                <a:pos x="T18" y="T19"/>
              </a:cxn>
              <a:cxn ang="T64">
                <a:pos x="T20" y="T21"/>
              </a:cxn>
              <a:cxn ang="T65">
                <a:pos x="T22" y="T23"/>
              </a:cxn>
              <a:cxn ang="T66">
                <a:pos x="T24" y="T25"/>
              </a:cxn>
              <a:cxn ang="T67">
                <a:pos x="T26" y="T27"/>
              </a:cxn>
              <a:cxn ang="T68">
                <a:pos x="T28" y="T29"/>
              </a:cxn>
              <a:cxn ang="T69">
                <a:pos x="T30" y="T31"/>
              </a:cxn>
              <a:cxn ang="T70">
                <a:pos x="T32" y="T33"/>
              </a:cxn>
              <a:cxn ang="T71">
                <a:pos x="T34" y="T35"/>
              </a:cxn>
              <a:cxn ang="T72">
                <a:pos x="T36" y="T37"/>
              </a:cxn>
              <a:cxn ang="T73">
                <a:pos x="T38" y="T39"/>
              </a:cxn>
              <a:cxn ang="T74">
                <a:pos x="T40" y="T41"/>
              </a:cxn>
              <a:cxn ang="T75">
                <a:pos x="T42" y="T43"/>
              </a:cxn>
              <a:cxn ang="T76">
                <a:pos x="T44" y="T45"/>
              </a:cxn>
              <a:cxn ang="T77">
                <a:pos x="T46" y="T47"/>
              </a:cxn>
              <a:cxn ang="T78">
                <a:pos x="T48" y="T49"/>
              </a:cxn>
              <a:cxn ang="T79">
                <a:pos x="T50" y="T51"/>
              </a:cxn>
              <a:cxn ang="T80">
                <a:pos x="T52" y="T53"/>
              </a:cxn>
            </a:cxnLst>
            <a:rect l="0" t="0" r="r" b="b"/>
            <a:pathLst>
              <a:path w="133" h="127">
                <a:moveTo>
                  <a:pt x="125" y="0"/>
                </a:moveTo>
                <a:cubicBezTo>
                  <a:pt x="9" y="0"/>
                  <a:pt x="9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91"/>
                  <a:pt x="0" y="91"/>
                  <a:pt x="0" y="91"/>
                </a:cubicBezTo>
                <a:cubicBezTo>
                  <a:pt x="0" y="96"/>
                  <a:pt x="4" y="100"/>
                  <a:pt x="9" y="100"/>
                </a:cubicBezTo>
                <a:cubicBezTo>
                  <a:pt x="53" y="100"/>
                  <a:pt x="53" y="100"/>
                  <a:pt x="53" y="100"/>
                </a:cubicBezTo>
                <a:cubicBezTo>
                  <a:pt x="53" y="100"/>
                  <a:pt x="55" y="118"/>
                  <a:pt x="40" y="118"/>
                </a:cubicBezTo>
                <a:cubicBezTo>
                  <a:pt x="40" y="127"/>
                  <a:pt x="40" y="127"/>
                  <a:pt x="40" y="127"/>
                </a:cubicBezTo>
                <a:cubicBezTo>
                  <a:pt x="53" y="127"/>
                  <a:pt x="53" y="127"/>
                  <a:pt x="53" y="127"/>
                </a:cubicBezTo>
                <a:cubicBezTo>
                  <a:pt x="80" y="127"/>
                  <a:pt x="80" y="127"/>
                  <a:pt x="80" y="127"/>
                </a:cubicBezTo>
                <a:cubicBezTo>
                  <a:pt x="94" y="127"/>
                  <a:pt x="94" y="127"/>
                  <a:pt x="94" y="127"/>
                </a:cubicBezTo>
                <a:cubicBezTo>
                  <a:pt x="94" y="118"/>
                  <a:pt x="94" y="118"/>
                  <a:pt x="94" y="118"/>
                </a:cubicBezTo>
                <a:cubicBezTo>
                  <a:pt x="78" y="118"/>
                  <a:pt x="80" y="100"/>
                  <a:pt x="80" y="100"/>
                </a:cubicBezTo>
                <a:cubicBezTo>
                  <a:pt x="125" y="100"/>
                  <a:pt x="125" y="100"/>
                  <a:pt x="125" y="100"/>
                </a:cubicBezTo>
                <a:cubicBezTo>
                  <a:pt x="129" y="100"/>
                  <a:pt x="133" y="96"/>
                  <a:pt x="133" y="91"/>
                </a:cubicBezTo>
                <a:cubicBezTo>
                  <a:pt x="133" y="9"/>
                  <a:pt x="133" y="9"/>
                  <a:pt x="133" y="9"/>
                </a:cubicBezTo>
                <a:cubicBezTo>
                  <a:pt x="133" y="4"/>
                  <a:pt x="129" y="0"/>
                  <a:pt x="125" y="0"/>
                </a:cubicBezTo>
                <a:close/>
                <a:moveTo>
                  <a:pt x="60" y="89"/>
                </a:moveTo>
                <a:cubicBezTo>
                  <a:pt x="60" y="85"/>
                  <a:pt x="63" y="82"/>
                  <a:pt x="67" y="82"/>
                </a:cubicBezTo>
                <a:cubicBezTo>
                  <a:pt x="72" y="82"/>
                  <a:pt x="75" y="85"/>
                  <a:pt x="75" y="89"/>
                </a:cubicBezTo>
                <a:cubicBezTo>
                  <a:pt x="75" y="94"/>
                  <a:pt x="72" y="97"/>
                  <a:pt x="67" y="97"/>
                </a:cubicBezTo>
                <a:cubicBezTo>
                  <a:pt x="63" y="97"/>
                  <a:pt x="60" y="94"/>
                  <a:pt x="60" y="89"/>
                </a:cubicBezTo>
                <a:close/>
                <a:moveTo>
                  <a:pt x="124" y="79"/>
                </a:moveTo>
                <a:cubicBezTo>
                  <a:pt x="10" y="79"/>
                  <a:pt x="10" y="79"/>
                  <a:pt x="10" y="79"/>
                </a:cubicBezTo>
                <a:cubicBezTo>
                  <a:pt x="10" y="10"/>
                  <a:pt x="10" y="10"/>
                  <a:pt x="10" y="10"/>
                </a:cubicBezTo>
                <a:cubicBezTo>
                  <a:pt x="124" y="10"/>
                  <a:pt x="124" y="10"/>
                  <a:pt x="124" y="10"/>
                </a:cubicBezTo>
                <a:lnTo>
                  <a:pt x="124" y="7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 sz="168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5130" name="Freeform 110"/>
          <p:cNvSpPr/>
          <p:nvPr/>
        </p:nvSpPr>
        <p:spPr bwMode="auto">
          <a:xfrm>
            <a:off x="6186803" y="5777482"/>
            <a:ext cx="82230" cy="84770"/>
          </a:xfrm>
          <a:custGeom>
            <a:avLst/>
            <a:gdLst>
              <a:gd name="T0" fmla="*/ 0 w 41"/>
              <a:gd name="T1" fmla="*/ 77014 h 41"/>
              <a:gd name="T2" fmla="*/ 5924 w 41"/>
              <a:gd name="T3" fmla="*/ 80963 h 41"/>
              <a:gd name="T4" fmla="*/ 80962 w 41"/>
              <a:gd name="T5" fmla="*/ 5924 h 41"/>
              <a:gd name="T6" fmla="*/ 77013 w 41"/>
              <a:gd name="T7" fmla="*/ 0 h 41"/>
              <a:gd name="T8" fmla="*/ 0 w 41"/>
              <a:gd name="T9" fmla="*/ 77014 h 4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41" h="41">
                <a:moveTo>
                  <a:pt x="0" y="39"/>
                </a:moveTo>
                <a:lnTo>
                  <a:pt x="3" y="41"/>
                </a:lnTo>
                <a:lnTo>
                  <a:pt x="41" y="3"/>
                </a:lnTo>
                <a:lnTo>
                  <a:pt x="39" y="0"/>
                </a:lnTo>
                <a:lnTo>
                  <a:pt x="0" y="3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 sz="168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5131" name="Freeform 111"/>
          <p:cNvSpPr/>
          <p:nvPr/>
        </p:nvSpPr>
        <p:spPr bwMode="auto">
          <a:xfrm>
            <a:off x="6167436" y="5754305"/>
            <a:ext cx="90485" cy="96200"/>
          </a:xfrm>
          <a:custGeom>
            <a:avLst/>
            <a:gdLst>
              <a:gd name="T0" fmla="*/ 74757 w 44"/>
              <a:gd name="T1" fmla="*/ 0 h 46"/>
              <a:gd name="T2" fmla="*/ 0 w 44"/>
              <a:gd name="T3" fmla="*/ 78064 h 46"/>
              <a:gd name="T4" fmla="*/ 12123 w 44"/>
              <a:gd name="T5" fmla="*/ 92075 h 46"/>
              <a:gd name="T6" fmla="*/ 88900 w 44"/>
              <a:gd name="T7" fmla="*/ 16013 h 46"/>
              <a:gd name="T8" fmla="*/ 74757 w 44"/>
              <a:gd name="T9" fmla="*/ 0 h 4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44" h="46">
                <a:moveTo>
                  <a:pt x="37" y="0"/>
                </a:moveTo>
                <a:lnTo>
                  <a:pt x="0" y="39"/>
                </a:lnTo>
                <a:lnTo>
                  <a:pt x="6" y="46"/>
                </a:lnTo>
                <a:lnTo>
                  <a:pt x="44" y="8"/>
                </a:lnTo>
                <a:lnTo>
                  <a:pt x="3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 sz="168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5132" name="Freeform 112"/>
          <p:cNvSpPr/>
          <p:nvPr/>
        </p:nvSpPr>
        <p:spPr bwMode="auto">
          <a:xfrm>
            <a:off x="6151243" y="5740970"/>
            <a:ext cx="85405" cy="87946"/>
          </a:xfrm>
          <a:custGeom>
            <a:avLst/>
            <a:gdLst>
              <a:gd name="T0" fmla="*/ 0 w 42"/>
              <a:gd name="T1" fmla="*/ 76125 h 42"/>
              <a:gd name="T2" fmla="*/ 8013 w 42"/>
              <a:gd name="T3" fmla="*/ 84138 h 42"/>
              <a:gd name="T4" fmla="*/ 84137 w 42"/>
              <a:gd name="T5" fmla="*/ 8013 h 42"/>
              <a:gd name="T6" fmla="*/ 76124 w 42"/>
              <a:gd name="T7" fmla="*/ 0 h 42"/>
              <a:gd name="T8" fmla="*/ 0 w 42"/>
              <a:gd name="T9" fmla="*/ 76125 h 4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42" h="42">
                <a:moveTo>
                  <a:pt x="0" y="38"/>
                </a:moveTo>
                <a:lnTo>
                  <a:pt x="4" y="42"/>
                </a:lnTo>
                <a:lnTo>
                  <a:pt x="42" y="4"/>
                </a:lnTo>
                <a:lnTo>
                  <a:pt x="38" y="0"/>
                </a:lnTo>
                <a:lnTo>
                  <a:pt x="0" y="3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 sz="168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5133" name="Freeform 113"/>
          <p:cNvSpPr/>
          <p:nvPr/>
        </p:nvSpPr>
        <p:spPr bwMode="auto">
          <a:xfrm>
            <a:off x="6128702" y="5827328"/>
            <a:ext cx="58101" cy="58101"/>
          </a:xfrm>
          <a:custGeom>
            <a:avLst/>
            <a:gdLst>
              <a:gd name="T0" fmla="*/ 57150 w 28"/>
              <a:gd name="T1" fmla="*/ 39688 h 28"/>
              <a:gd name="T2" fmla="*/ 16329 w 28"/>
              <a:gd name="T3" fmla="*/ 0 h 28"/>
              <a:gd name="T4" fmla="*/ 0 w 28"/>
              <a:gd name="T5" fmla="*/ 39688 h 28"/>
              <a:gd name="T6" fmla="*/ 18370 w 28"/>
              <a:gd name="T7" fmla="*/ 55563 h 28"/>
              <a:gd name="T8" fmla="*/ 57150 w 28"/>
              <a:gd name="T9" fmla="*/ 39688 h 2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8" h="28">
                <a:moveTo>
                  <a:pt x="28" y="20"/>
                </a:moveTo>
                <a:lnTo>
                  <a:pt x="8" y="0"/>
                </a:lnTo>
                <a:lnTo>
                  <a:pt x="0" y="20"/>
                </a:lnTo>
                <a:lnTo>
                  <a:pt x="9" y="28"/>
                </a:lnTo>
                <a:lnTo>
                  <a:pt x="28" y="2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 sz="168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5134" name="Freeform 114"/>
          <p:cNvSpPr/>
          <p:nvPr/>
        </p:nvSpPr>
        <p:spPr bwMode="auto">
          <a:xfrm>
            <a:off x="6114414" y="5875587"/>
            <a:ext cx="28892" cy="26670"/>
          </a:xfrm>
          <a:custGeom>
            <a:avLst/>
            <a:gdLst>
              <a:gd name="T0" fmla="*/ 0 w 14"/>
              <a:gd name="T1" fmla="*/ 25400 h 13"/>
              <a:gd name="T2" fmla="*/ 28575 w 14"/>
              <a:gd name="T3" fmla="*/ 11723 h 13"/>
              <a:gd name="T4" fmla="*/ 12246 w 14"/>
              <a:gd name="T5" fmla="*/ 0 h 13"/>
              <a:gd name="T6" fmla="*/ 0 w 14"/>
              <a:gd name="T7" fmla="*/ 25400 h 13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4" h="13">
                <a:moveTo>
                  <a:pt x="0" y="13"/>
                </a:moveTo>
                <a:lnTo>
                  <a:pt x="14" y="6"/>
                </a:lnTo>
                <a:lnTo>
                  <a:pt x="6" y="0"/>
                </a:lnTo>
                <a:lnTo>
                  <a:pt x="0" y="1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 sz="168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5135" name="Freeform 115"/>
          <p:cNvSpPr/>
          <p:nvPr/>
        </p:nvSpPr>
        <p:spPr bwMode="auto">
          <a:xfrm>
            <a:off x="6235061" y="5719381"/>
            <a:ext cx="56513" cy="60006"/>
          </a:xfrm>
          <a:custGeom>
            <a:avLst/>
            <a:gdLst>
              <a:gd name="T0" fmla="*/ 13891 w 28"/>
              <a:gd name="T1" fmla="*/ 0 h 28"/>
              <a:gd name="T2" fmla="*/ 0 w 28"/>
              <a:gd name="T3" fmla="*/ 16329 h 28"/>
              <a:gd name="T4" fmla="*/ 39687 w 28"/>
              <a:gd name="T5" fmla="*/ 57150 h 28"/>
              <a:gd name="T6" fmla="*/ 55562 w 28"/>
              <a:gd name="T7" fmla="*/ 40821 h 28"/>
              <a:gd name="T8" fmla="*/ 13891 w 28"/>
              <a:gd name="T9" fmla="*/ 0 h 2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8" h="28">
                <a:moveTo>
                  <a:pt x="7" y="0"/>
                </a:moveTo>
                <a:lnTo>
                  <a:pt x="0" y="8"/>
                </a:lnTo>
                <a:lnTo>
                  <a:pt x="20" y="28"/>
                </a:lnTo>
                <a:lnTo>
                  <a:pt x="28" y="20"/>
                </a:lnTo>
                <a:lnTo>
                  <a:pt x="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 sz="168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5136" name="Freeform 116"/>
          <p:cNvSpPr/>
          <p:nvPr/>
        </p:nvSpPr>
        <p:spPr bwMode="auto">
          <a:xfrm>
            <a:off x="5974084" y="5691125"/>
            <a:ext cx="228912" cy="285743"/>
          </a:xfrm>
          <a:custGeom>
            <a:avLst/>
            <a:gdLst>
              <a:gd name="T0" fmla="*/ 209323 w 112"/>
              <a:gd name="T1" fmla="*/ 202780 h 136"/>
              <a:gd name="T2" fmla="*/ 167056 w 112"/>
              <a:gd name="T3" fmla="*/ 202780 h 136"/>
              <a:gd name="T4" fmla="*/ 167056 w 112"/>
              <a:gd name="T5" fmla="*/ 258996 h 136"/>
              <a:gd name="T6" fmla="*/ 14089 w 112"/>
              <a:gd name="T7" fmla="*/ 258996 h 136"/>
              <a:gd name="T8" fmla="*/ 14089 w 112"/>
              <a:gd name="T9" fmla="*/ 64247 h 136"/>
              <a:gd name="T10" fmla="*/ 209323 w 112"/>
              <a:gd name="T11" fmla="*/ 64247 h 136"/>
              <a:gd name="T12" fmla="*/ 209323 w 112"/>
              <a:gd name="T13" fmla="*/ 80309 h 136"/>
              <a:gd name="T14" fmla="*/ 225425 w 112"/>
              <a:gd name="T15" fmla="*/ 64247 h 136"/>
              <a:gd name="T16" fmla="*/ 225425 w 112"/>
              <a:gd name="T17" fmla="*/ 12046 h 136"/>
              <a:gd name="T18" fmla="*/ 195234 w 112"/>
              <a:gd name="T19" fmla="*/ 12046 h 136"/>
              <a:gd name="T20" fmla="*/ 195234 w 112"/>
              <a:gd name="T21" fmla="*/ 40154 h 136"/>
              <a:gd name="T22" fmla="*/ 191209 w 112"/>
              <a:gd name="T23" fmla="*/ 40154 h 136"/>
              <a:gd name="T24" fmla="*/ 191209 w 112"/>
              <a:gd name="T25" fmla="*/ 0 h 136"/>
              <a:gd name="T26" fmla="*/ 179132 w 112"/>
              <a:gd name="T27" fmla="*/ 0 h 136"/>
              <a:gd name="T28" fmla="*/ 179132 w 112"/>
              <a:gd name="T29" fmla="*/ 40154 h 136"/>
              <a:gd name="T30" fmla="*/ 175107 w 112"/>
              <a:gd name="T31" fmla="*/ 40154 h 136"/>
              <a:gd name="T32" fmla="*/ 175107 w 112"/>
              <a:gd name="T33" fmla="*/ 12046 h 136"/>
              <a:gd name="T34" fmla="*/ 159005 w 112"/>
              <a:gd name="T35" fmla="*/ 12046 h 136"/>
              <a:gd name="T36" fmla="*/ 159005 w 112"/>
              <a:gd name="T37" fmla="*/ 40154 h 136"/>
              <a:gd name="T38" fmla="*/ 152967 w 112"/>
              <a:gd name="T39" fmla="*/ 40154 h 136"/>
              <a:gd name="T40" fmla="*/ 152967 w 112"/>
              <a:gd name="T41" fmla="*/ 0 h 136"/>
              <a:gd name="T42" fmla="*/ 144916 w 112"/>
              <a:gd name="T43" fmla="*/ 0 h 136"/>
              <a:gd name="T44" fmla="*/ 144916 w 112"/>
              <a:gd name="T45" fmla="*/ 40154 h 136"/>
              <a:gd name="T46" fmla="*/ 136865 w 112"/>
              <a:gd name="T47" fmla="*/ 40154 h 136"/>
              <a:gd name="T48" fmla="*/ 136865 w 112"/>
              <a:gd name="T49" fmla="*/ 12046 h 136"/>
              <a:gd name="T50" fmla="*/ 120763 w 112"/>
              <a:gd name="T51" fmla="*/ 12046 h 136"/>
              <a:gd name="T52" fmla="*/ 120763 w 112"/>
              <a:gd name="T53" fmla="*/ 40154 h 136"/>
              <a:gd name="T54" fmla="*/ 114725 w 112"/>
              <a:gd name="T55" fmla="*/ 40154 h 136"/>
              <a:gd name="T56" fmla="*/ 114725 w 112"/>
              <a:gd name="T57" fmla="*/ 0 h 136"/>
              <a:gd name="T58" fmla="*/ 106674 w 112"/>
              <a:gd name="T59" fmla="*/ 0 h 136"/>
              <a:gd name="T60" fmla="*/ 106674 w 112"/>
              <a:gd name="T61" fmla="*/ 40154 h 136"/>
              <a:gd name="T62" fmla="*/ 102649 w 112"/>
              <a:gd name="T63" fmla="*/ 40154 h 136"/>
              <a:gd name="T64" fmla="*/ 102649 w 112"/>
              <a:gd name="T65" fmla="*/ 12046 h 136"/>
              <a:gd name="T66" fmla="*/ 86547 w 112"/>
              <a:gd name="T67" fmla="*/ 12046 h 136"/>
              <a:gd name="T68" fmla="*/ 86547 w 112"/>
              <a:gd name="T69" fmla="*/ 40154 h 136"/>
              <a:gd name="T70" fmla="*/ 80509 w 112"/>
              <a:gd name="T71" fmla="*/ 40154 h 136"/>
              <a:gd name="T72" fmla="*/ 80509 w 112"/>
              <a:gd name="T73" fmla="*/ 0 h 136"/>
              <a:gd name="T74" fmla="*/ 70445 w 112"/>
              <a:gd name="T75" fmla="*/ 0 h 136"/>
              <a:gd name="T76" fmla="*/ 70445 w 112"/>
              <a:gd name="T77" fmla="*/ 40154 h 136"/>
              <a:gd name="T78" fmla="*/ 64407 w 112"/>
              <a:gd name="T79" fmla="*/ 40154 h 136"/>
              <a:gd name="T80" fmla="*/ 64407 w 112"/>
              <a:gd name="T81" fmla="*/ 12046 h 136"/>
              <a:gd name="T82" fmla="*/ 50318 w 112"/>
              <a:gd name="T83" fmla="*/ 12046 h 136"/>
              <a:gd name="T84" fmla="*/ 50318 w 112"/>
              <a:gd name="T85" fmla="*/ 40154 h 136"/>
              <a:gd name="T86" fmla="*/ 46293 w 112"/>
              <a:gd name="T87" fmla="*/ 40154 h 136"/>
              <a:gd name="T88" fmla="*/ 46293 w 112"/>
              <a:gd name="T89" fmla="*/ 0 h 136"/>
              <a:gd name="T90" fmla="*/ 34216 w 112"/>
              <a:gd name="T91" fmla="*/ 0 h 136"/>
              <a:gd name="T92" fmla="*/ 34216 w 112"/>
              <a:gd name="T93" fmla="*/ 40154 h 136"/>
              <a:gd name="T94" fmla="*/ 30191 w 112"/>
              <a:gd name="T95" fmla="*/ 40154 h 136"/>
              <a:gd name="T96" fmla="*/ 30191 w 112"/>
              <a:gd name="T97" fmla="*/ 12046 h 136"/>
              <a:gd name="T98" fmla="*/ 0 w 112"/>
              <a:gd name="T99" fmla="*/ 12046 h 136"/>
              <a:gd name="T100" fmla="*/ 0 w 112"/>
              <a:gd name="T101" fmla="*/ 48185 h 136"/>
              <a:gd name="T102" fmla="*/ 0 w 112"/>
              <a:gd name="T103" fmla="*/ 56216 h 136"/>
              <a:gd name="T104" fmla="*/ 0 w 112"/>
              <a:gd name="T105" fmla="*/ 273050 h 136"/>
              <a:gd name="T106" fmla="*/ 179132 w 112"/>
              <a:gd name="T107" fmla="*/ 273050 h 136"/>
              <a:gd name="T108" fmla="*/ 225425 w 112"/>
              <a:gd name="T109" fmla="*/ 220849 h 136"/>
              <a:gd name="T110" fmla="*/ 225425 w 112"/>
              <a:gd name="T111" fmla="*/ 168649 h 136"/>
              <a:gd name="T112" fmla="*/ 209323 w 112"/>
              <a:gd name="T113" fmla="*/ 184710 h 136"/>
              <a:gd name="T114" fmla="*/ 209323 w 112"/>
              <a:gd name="T115" fmla="*/ 202780 h 1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</a:gdLst>
            <a:ahLst/>
            <a:cxnLst>
              <a:cxn ang="T116">
                <a:pos x="T0" y="T1"/>
              </a:cxn>
              <a:cxn ang="T117">
                <a:pos x="T2" y="T3"/>
              </a:cxn>
              <a:cxn ang="T118">
                <a:pos x="T4" y="T5"/>
              </a:cxn>
              <a:cxn ang="T119">
                <a:pos x="T6" y="T7"/>
              </a:cxn>
              <a:cxn ang="T120">
                <a:pos x="T8" y="T9"/>
              </a:cxn>
              <a:cxn ang="T121">
                <a:pos x="T10" y="T11"/>
              </a:cxn>
              <a:cxn ang="T122">
                <a:pos x="T12" y="T13"/>
              </a:cxn>
              <a:cxn ang="T123">
                <a:pos x="T14" y="T15"/>
              </a:cxn>
              <a:cxn ang="T124">
                <a:pos x="T16" y="T17"/>
              </a:cxn>
              <a:cxn ang="T125">
                <a:pos x="T18" y="T19"/>
              </a:cxn>
              <a:cxn ang="T126">
                <a:pos x="T20" y="T21"/>
              </a:cxn>
              <a:cxn ang="T127">
                <a:pos x="T22" y="T23"/>
              </a:cxn>
              <a:cxn ang="T128">
                <a:pos x="T24" y="T25"/>
              </a:cxn>
              <a:cxn ang="T129">
                <a:pos x="T26" y="T27"/>
              </a:cxn>
              <a:cxn ang="T130">
                <a:pos x="T28" y="T29"/>
              </a:cxn>
              <a:cxn ang="T131">
                <a:pos x="T30" y="T31"/>
              </a:cxn>
              <a:cxn ang="T132">
                <a:pos x="T32" y="T33"/>
              </a:cxn>
              <a:cxn ang="T133">
                <a:pos x="T34" y="T35"/>
              </a:cxn>
              <a:cxn ang="T134">
                <a:pos x="T36" y="T37"/>
              </a:cxn>
              <a:cxn ang="T135">
                <a:pos x="T38" y="T39"/>
              </a:cxn>
              <a:cxn ang="T136">
                <a:pos x="T40" y="T41"/>
              </a:cxn>
              <a:cxn ang="T137">
                <a:pos x="T42" y="T43"/>
              </a:cxn>
              <a:cxn ang="T138">
                <a:pos x="T44" y="T45"/>
              </a:cxn>
              <a:cxn ang="T139">
                <a:pos x="T46" y="T47"/>
              </a:cxn>
              <a:cxn ang="T140">
                <a:pos x="T48" y="T49"/>
              </a:cxn>
              <a:cxn ang="T141">
                <a:pos x="T50" y="T51"/>
              </a:cxn>
              <a:cxn ang="T142">
                <a:pos x="T52" y="T53"/>
              </a:cxn>
              <a:cxn ang="T143">
                <a:pos x="T54" y="T55"/>
              </a:cxn>
              <a:cxn ang="T144">
                <a:pos x="T56" y="T57"/>
              </a:cxn>
              <a:cxn ang="T145">
                <a:pos x="T58" y="T59"/>
              </a:cxn>
              <a:cxn ang="T146">
                <a:pos x="T60" y="T61"/>
              </a:cxn>
              <a:cxn ang="T147">
                <a:pos x="T62" y="T63"/>
              </a:cxn>
              <a:cxn ang="T148">
                <a:pos x="T64" y="T65"/>
              </a:cxn>
              <a:cxn ang="T149">
                <a:pos x="T66" y="T67"/>
              </a:cxn>
              <a:cxn ang="T150">
                <a:pos x="T68" y="T69"/>
              </a:cxn>
              <a:cxn ang="T151">
                <a:pos x="T70" y="T71"/>
              </a:cxn>
              <a:cxn ang="T152">
                <a:pos x="T72" y="T73"/>
              </a:cxn>
              <a:cxn ang="T153">
                <a:pos x="T74" y="T75"/>
              </a:cxn>
              <a:cxn ang="T154">
                <a:pos x="T76" y="T77"/>
              </a:cxn>
              <a:cxn ang="T155">
                <a:pos x="T78" y="T79"/>
              </a:cxn>
              <a:cxn ang="T156">
                <a:pos x="T80" y="T81"/>
              </a:cxn>
              <a:cxn ang="T157">
                <a:pos x="T82" y="T83"/>
              </a:cxn>
              <a:cxn ang="T158">
                <a:pos x="T84" y="T85"/>
              </a:cxn>
              <a:cxn ang="T159">
                <a:pos x="T86" y="T87"/>
              </a:cxn>
              <a:cxn ang="T160">
                <a:pos x="T88" y="T89"/>
              </a:cxn>
              <a:cxn ang="T161">
                <a:pos x="T90" y="T91"/>
              </a:cxn>
              <a:cxn ang="T162">
                <a:pos x="T92" y="T93"/>
              </a:cxn>
              <a:cxn ang="T163">
                <a:pos x="T94" y="T95"/>
              </a:cxn>
              <a:cxn ang="T164">
                <a:pos x="T96" y="T97"/>
              </a:cxn>
              <a:cxn ang="T165">
                <a:pos x="T98" y="T99"/>
              </a:cxn>
              <a:cxn ang="T166">
                <a:pos x="T100" y="T101"/>
              </a:cxn>
              <a:cxn ang="T167">
                <a:pos x="T102" y="T103"/>
              </a:cxn>
              <a:cxn ang="T168">
                <a:pos x="T104" y="T105"/>
              </a:cxn>
              <a:cxn ang="T169">
                <a:pos x="T106" y="T107"/>
              </a:cxn>
              <a:cxn ang="T170">
                <a:pos x="T108" y="T109"/>
              </a:cxn>
              <a:cxn ang="T171">
                <a:pos x="T110" y="T111"/>
              </a:cxn>
              <a:cxn ang="T172">
                <a:pos x="T112" y="T113"/>
              </a:cxn>
              <a:cxn ang="T173">
                <a:pos x="T114" y="T115"/>
              </a:cxn>
            </a:cxnLst>
            <a:rect l="0" t="0" r="r" b="b"/>
            <a:pathLst>
              <a:path w="112" h="136">
                <a:moveTo>
                  <a:pt x="104" y="101"/>
                </a:moveTo>
                <a:lnTo>
                  <a:pt x="83" y="101"/>
                </a:lnTo>
                <a:lnTo>
                  <a:pt x="83" y="129"/>
                </a:lnTo>
                <a:lnTo>
                  <a:pt x="7" y="129"/>
                </a:lnTo>
                <a:lnTo>
                  <a:pt x="7" y="32"/>
                </a:lnTo>
                <a:lnTo>
                  <a:pt x="104" y="32"/>
                </a:lnTo>
                <a:lnTo>
                  <a:pt x="104" y="40"/>
                </a:lnTo>
                <a:lnTo>
                  <a:pt x="112" y="32"/>
                </a:lnTo>
                <a:lnTo>
                  <a:pt x="112" y="6"/>
                </a:lnTo>
                <a:lnTo>
                  <a:pt x="97" y="6"/>
                </a:lnTo>
                <a:lnTo>
                  <a:pt x="97" y="20"/>
                </a:lnTo>
                <a:lnTo>
                  <a:pt x="95" y="20"/>
                </a:lnTo>
                <a:lnTo>
                  <a:pt x="95" y="0"/>
                </a:lnTo>
                <a:lnTo>
                  <a:pt x="89" y="0"/>
                </a:lnTo>
                <a:lnTo>
                  <a:pt x="89" y="20"/>
                </a:lnTo>
                <a:lnTo>
                  <a:pt x="87" y="20"/>
                </a:lnTo>
                <a:lnTo>
                  <a:pt x="87" y="6"/>
                </a:lnTo>
                <a:lnTo>
                  <a:pt x="79" y="6"/>
                </a:lnTo>
                <a:lnTo>
                  <a:pt x="79" y="20"/>
                </a:lnTo>
                <a:lnTo>
                  <a:pt x="76" y="20"/>
                </a:lnTo>
                <a:lnTo>
                  <a:pt x="76" y="0"/>
                </a:lnTo>
                <a:lnTo>
                  <a:pt x="72" y="0"/>
                </a:lnTo>
                <a:lnTo>
                  <a:pt x="72" y="20"/>
                </a:lnTo>
                <a:lnTo>
                  <a:pt x="68" y="20"/>
                </a:lnTo>
                <a:lnTo>
                  <a:pt x="68" y="6"/>
                </a:lnTo>
                <a:lnTo>
                  <a:pt x="60" y="6"/>
                </a:lnTo>
                <a:lnTo>
                  <a:pt x="60" y="20"/>
                </a:lnTo>
                <a:lnTo>
                  <a:pt x="57" y="20"/>
                </a:lnTo>
                <a:lnTo>
                  <a:pt x="57" y="0"/>
                </a:lnTo>
                <a:lnTo>
                  <a:pt x="53" y="0"/>
                </a:lnTo>
                <a:lnTo>
                  <a:pt x="53" y="20"/>
                </a:lnTo>
                <a:lnTo>
                  <a:pt x="51" y="20"/>
                </a:lnTo>
                <a:lnTo>
                  <a:pt x="51" y="6"/>
                </a:lnTo>
                <a:lnTo>
                  <a:pt x="43" y="6"/>
                </a:lnTo>
                <a:lnTo>
                  <a:pt x="43" y="20"/>
                </a:lnTo>
                <a:lnTo>
                  <a:pt x="40" y="20"/>
                </a:lnTo>
                <a:lnTo>
                  <a:pt x="40" y="0"/>
                </a:lnTo>
                <a:lnTo>
                  <a:pt x="35" y="0"/>
                </a:lnTo>
                <a:lnTo>
                  <a:pt x="35" y="20"/>
                </a:lnTo>
                <a:lnTo>
                  <a:pt x="32" y="20"/>
                </a:lnTo>
                <a:lnTo>
                  <a:pt x="32" y="6"/>
                </a:lnTo>
                <a:lnTo>
                  <a:pt x="25" y="6"/>
                </a:lnTo>
                <a:lnTo>
                  <a:pt x="25" y="20"/>
                </a:lnTo>
                <a:lnTo>
                  <a:pt x="23" y="20"/>
                </a:lnTo>
                <a:lnTo>
                  <a:pt x="23" y="0"/>
                </a:lnTo>
                <a:lnTo>
                  <a:pt x="17" y="0"/>
                </a:lnTo>
                <a:lnTo>
                  <a:pt x="17" y="20"/>
                </a:lnTo>
                <a:lnTo>
                  <a:pt x="15" y="20"/>
                </a:lnTo>
                <a:lnTo>
                  <a:pt x="15" y="6"/>
                </a:lnTo>
                <a:lnTo>
                  <a:pt x="0" y="6"/>
                </a:lnTo>
                <a:lnTo>
                  <a:pt x="0" y="24"/>
                </a:lnTo>
                <a:lnTo>
                  <a:pt x="0" y="28"/>
                </a:lnTo>
                <a:lnTo>
                  <a:pt x="0" y="136"/>
                </a:lnTo>
                <a:lnTo>
                  <a:pt x="89" y="136"/>
                </a:lnTo>
                <a:lnTo>
                  <a:pt x="112" y="110"/>
                </a:lnTo>
                <a:lnTo>
                  <a:pt x="112" y="84"/>
                </a:lnTo>
                <a:lnTo>
                  <a:pt x="104" y="92"/>
                </a:lnTo>
                <a:lnTo>
                  <a:pt x="104" y="10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 sz="168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5137" name="Rectangle 117"/>
          <p:cNvSpPr>
            <a:spLocks noChangeArrowheads="1"/>
          </p:cNvSpPr>
          <p:nvPr/>
        </p:nvSpPr>
        <p:spPr bwMode="auto">
          <a:xfrm>
            <a:off x="6014405" y="5787642"/>
            <a:ext cx="90167" cy="1492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zh-CN" sz="168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5138" name="Rectangle 118"/>
          <p:cNvSpPr>
            <a:spLocks noChangeArrowheads="1"/>
          </p:cNvSpPr>
          <p:nvPr/>
        </p:nvSpPr>
        <p:spPr bwMode="auto">
          <a:xfrm>
            <a:off x="6014405" y="5820662"/>
            <a:ext cx="90167" cy="1492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zh-CN" sz="168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5139" name="Rectangle 119"/>
          <p:cNvSpPr>
            <a:spLocks noChangeArrowheads="1"/>
          </p:cNvSpPr>
          <p:nvPr/>
        </p:nvSpPr>
        <p:spPr bwMode="auto">
          <a:xfrm>
            <a:off x="6014405" y="5859077"/>
            <a:ext cx="90167" cy="1143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zh-CN" sz="168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5140" name="Rectangle 120"/>
          <p:cNvSpPr>
            <a:spLocks noChangeArrowheads="1"/>
          </p:cNvSpPr>
          <p:nvPr/>
        </p:nvSpPr>
        <p:spPr bwMode="auto">
          <a:xfrm>
            <a:off x="6014405" y="5893684"/>
            <a:ext cx="90167" cy="1524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zh-CN" sz="168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5141" name="Freeform 126"/>
          <p:cNvSpPr>
            <a:spLocks noEditPoints="1"/>
          </p:cNvSpPr>
          <p:nvPr/>
        </p:nvSpPr>
        <p:spPr bwMode="auto">
          <a:xfrm>
            <a:off x="6167436" y="4239872"/>
            <a:ext cx="166048" cy="277169"/>
          </a:xfrm>
          <a:custGeom>
            <a:avLst/>
            <a:gdLst>
              <a:gd name="T0" fmla="*/ 0 w 82"/>
              <a:gd name="T1" fmla="*/ 68287 h 132"/>
              <a:gd name="T2" fmla="*/ 0 w 82"/>
              <a:gd name="T3" fmla="*/ 265113 h 132"/>
              <a:gd name="T4" fmla="*/ 163512 w 82"/>
              <a:gd name="T5" fmla="*/ 198835 h 132"/>
              <a:gd name="T6" fmla="*/ 163512 w 82"/>
              <a:gd name="T7" fmla="*/ 0 h 132"/>
              <a:gd name="T8" fmla="*/ 0 w 82"/>
              <a:gd name="T9" fmla="*/ 68287 h 132"/>
              <a:gd name="T10" fmla="*/ 151548 w 82"/>
              <a:gd name="T11" fmla="*/ 20084 h 132"/>
              <a:gd name="T12" fmla="*/ 151548 w 82"/>
              <a:gd name="T13" fmla="*/ 188793 h 132"/>
              <a:gd name="T14" fmla="*/ 9970 w 82"/>
              <a:gd name="T15" fmla="*/ 132557 h 132"/>
              <a:gd name="T16" fmla="*/ 9970 w 82"/>
              <a:gd name="T17" fmla="*/ 76320 h 132"/>
              <a:gd name="T18" fmla="*/ 151548 w 82"/>
              <a:gd name="T19" fmla="*/ 20084 h 132"/>
              <a:gd name="T20" fmla="*/ 9970 w 82"/>
              <a:gd name="T21" fmla="*/ 140590 h 132"/>
              <a:gd name="T22" fmla="*/ 145566 w 82"/>
              <a:gd name="T23" fmla="*/ 192809 h 132"/>
              <a:gd name="T24" fmla="*/ 9970 w 82"/>
              <a:gd name="T25" fmla="*/ 249046 h 132"/>
              <a:gd name="T26" fmla="*/ 9970 w 82"/>
              <a:gd name="T27" fmla="*/ 140590 h 132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82" h="132">
                <a:moveTo>
                  <a:pt x="0" y="34"/>
                </a:moveTo>
                <a:lnTo>
                  <a:pt x="0" y="132"/>
                </a:lnTo>
                <a:lnTo>
                  <a:pt x="82" y="99"/>
                </a:lnTo>
                <a:lnTo>
                  <a:pt x="82" y="0"/>
                </a:lnTo>
                <a:lnTo>
                  <a:pt x="0" y="34"/>
                </a:lnTo>
                <a:close/>
                <a:moveTo>
                  <a:pt x="76" y="10"/>
                </a:moveTo>
                <a:lnTo>
                  <a:pt x="76" y="94"/>
                </a:lnTo>
                <a:lnTo>
                  <a:pt x="5" y="66"/>
                </a:lnTo>
                <a:lnTo>
                  <a:pt x="5" y="38"/>
                </a:lnTo>
                <a:lnTo>
                  <a:pt x="76" y="10"/>
                </a:lnTo>
                <a:close/>
                <a:moveTo>
                  <a:pt x="5" y="70"/>
                </a:moveTo>
                <a:lnTo>
                  <a:pt x="73" y="96"/>
                </a:lnTo>
                <a:lnTo>
                  <a:pt x="5" y="124"/>
                </a:lnTo>
                <a:lnTo>
                  <a:pt x="5" y="7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 sz="90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5142" name="Freeform 127"/>
          <p:cNvSpPr/>
          <p:nvPr/>
        </p:nvSpPr>
        <p:spPr bwMode="auto">
          <a:xfrm>
            <a:off x="5982020" y="4239872"/>
            <a:ext cx="164460" cy="277169"/>
          </a:xfrm>
          <a:custGeom>
            <a:avLst/>
            <a:gdLst>
              <a:gd name="T0" fmla="*/ 0 w 81"/>
              <a:gd name="T1" fmla="*/ 198835 h 132"/>
              <a:gd name="T2" fmla="*/ 161925 w 81"/>
              <a:gd name="T3" fmla="*/ 265113 h 132"/>
              <a:gd name="T4" fmla="*/ 161925 w 81"/>
              <a:gd name="T5" fmla="*/ 68287 h 132"/>
              <a:gd name="T6" fmla="*/ 0 w 81"/>
              <a:gd name="T7" fmla="*/ 0 h 132"/>
              <a:gd name="T8" fmla="*/ 0 w 81"/>
              <a:gd name="T9" fmla="*/ 198835 h 13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81" h="132">
                <a:moveTo>
                  <a:pt x="0" y="99"/>
                </a:moveTo>
                <a:lnTo>
                  <a:pt x="81" y="132"/>
                </a:lnTo>
                <a:lnTo>
                  <a:pt x="81" y="34"/>
                </a:lnTo>
                <a:lnTo>
                  <a:pt x="0" y="0"/>
                </a:lnTo>
                <a:lnTo>
                  <a:pt x="0" y="9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 sz="90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5143" name="Freeform 128"/>
          <p:cNvSpPr>
            <a:spLocks noEditPoints="1"/>
          </p:cNvSpPr>
          <p:nvPr/>
        </p:nvSpPr>
        <p:spPr bwMode="auto">
          <a:xfrm>
            <a:off x="5991863" y="4156689"/>
            <a:ext cx="338445" cy="138109"/>
          </a:xfrm>
          <a:custGeom>
            <a:avLst/>
            <a:gdLst>
              <a:gd name="T0" fmla="*/ 164679 w 166"/>
              <a:gd name="T1" fmla="*/ 0 h 66"/>
              <a:gd name="T2" fmla="*/ 0 w 166"/>
              <a:gd name="T3" fmla="*/ 63885 h 66"/>
              <a:gd name="T4" fmla="*/ 160663 w 166"/>
              <a:gd name="T5" fmla="*/ 131763 h 66"/>
              <a:gd name="T6" fmla="*/ 333375 w 166"/>
              <a:gd name="T7" fmla="*/ 63885 h 66"/>
              <a:gd name="T8" fmla="*/ 164679 w 166"/>
              <a:gd name="T9" fmla="*/ 0 h 66"/>
              <a:gd name="T10" fmla="*/ 164679 w 166"/>
              <a:gd name="T11" fmla="*/ 11978 h 66"/>
              <a:gd name="T12" fmla="*/ 303251 w 166"/>
              <a:gd name="T13" fmla="*/ 63885 h 66"/>
              <a:gd name="T14" fmla="*/ 164679 w 166"/>
              <a:gd name="T15" fmla="*/ 117788 h 66"/>
              <a:gd name="T16" fmla="*/ 164679 w 166"/>
              <a:gd name="T17" fmla="*/ 11978 h 66"/>
              <a:gd name="T18" fmla="*/ 156646 w 166"/>
              <a:gd name="T19" fmla="*/ 13975 h 66"/>
              <a:gd name="T20" fmla="*/ 156646 w 166"/>
              <a:gd name="T21" fmla="*/ 117788 h 66"/>
              <a:gd name="T22" fmla="*/ 30124 w 166"/>
              <a:gd name="T23" fmla="*/ 63885 h 66"/>
              <a:gd name="T24" fmla="*/ 156646 w 166"/>
              <a:gd name="T25" fmla="*/ 13975 h 6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166" h="66">
                <a:moveTo>
                  <a:pt x="82" y="0"/>
                </a:moveTo>
                <a:lnTo>
                  <a:pt x="0" y="32"/>
                </a:lnTo>
                <a:lnTo>
                  <a:pt x="80" y="66"/>
                </a:lnTo>
                <a:lnTo>
                  <a:pt x="166" y="32"/>
                </a:lnTo>
                <a:lnTo>
                  <a:pt x="82" y="0"/>
                </a:lnTo>
                <a:close/>
                <a:moveTo>
                  <a:pt x="82" y="6"/>
                </a:moveTo>
                <a:lnTo>
                  <a:pt x="151" y="32"/>
                </a:lnTo>
                <a:lnTo>
                  <a:pt x="82" y="59"/>
                </a:lnTo>
                <a:lnTo>
                  <a:pt x="82" y="6"/>
                </a:lnTo>
                <a:close/>
                <a:moveTo>
                  <a:pt x="78" y="7"/>
                </a:moveTo>
                <a:lnTo>
                  <a:pt x="78" y="59"/>
                </a:lnTo>
                <a:lnTo>
                  <a:pt x="15" y="32"/>
                </a:lnTo>
                <a:lnTo>
                  <a:pt x="78" y="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 sz="168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5144" name="TextBox 13"/>
          <p:cNvSpPr txBox="1">
            <a:spLocks noChangeArrowheads="1"/>
          </p:cNvSpPr>
          <p:nvPr/>
        </p:nvSpPr>
        <p:spPr bwMode="auto">
          <a:xfrm>
            <a:off x="2555655" y="3893172"/>
            <a:ext cx="1388706" cy="2578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zh-CN" sz="168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Arial" panose="020B0604020202090204" pitchFamily="34" charset="0"/>
              </a:rPr>
              <a:t>1. </a:t>
            </a:r>
            <a:r>
              <a:rPr lang="zh-CN" altLang="en-US" sz="168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Arial" panose="020B0604020202090204" pitchFamily="34" charset="0"/>
              </a:rPr>
              <a:t>准备数据</a:t>
            </a:r>
            <a:endParaRPr lang="zh-CN" altLang="en-US" sz="168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5146" name="TextBox 13"/>
          <p:cNvSpPr txBox="1">
            <a:spLocks noChangeArrowheads="1"/>
          </p:cNvSpPr>
          <p:nvPr/>
        </p:nvSpPr>
        <p:spPr bwMode="auto">
          <a:xfrm>
            <a:off x="6878298" y="3893172"/>
            <a:ext cx="1366800" cy="2578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zh-CN" sz="168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Arial" panose="020B0604020202090204" pitchFamily="34" charset="0"/>
              </a:rPr>
              <a:t>4. </a:t>
            </a:r>
            <a:r>
              <a:rPr lang="zh-CN" altLang="en-US" sz="168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Arial" panose="020B0604020202090204" pitchFamily="34" charset="0"/>
              </a:rPr>
              <a:t>模型使用</a:t>
            </a:r>
            <a:endParaRPr lang="zh-CN" altLang="en-US" sz="168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5148" name="TextBox 13"/>
          <p:cNvSpPr txBox="1">
            <a:spLocks noChangeArrowheads="1"/>
          </p:cNvSpPr>
          <p:nvPr/>
        </p:nvSpPr>
        <p:spPr bwMode="auto">
          <a:xfrm>
            <a:off x="2434374" y="5753035"/>
            <a:ext cx="1509988" cy="2578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zh-CN" sz="168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Arial" panose="020B0604020202090204" pitchFamily="34" charset="0"/>
              </a:rPr>
              <a:t>2. </a:t>
            </a:r>
            <a:r>
              <a:rPr lang="zh-CN" altLang="en-US" sz="168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Arial" panose="020B0604020202090204" pitchFamily="34" charset="0"/>
              </a:rPr>
              <a:t>上传数据</a:t>
            </a:r>
            <a:endParaRPr lang="zh-CN" altLang="en-US" sz="168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5150" name="TextBox 13"/>
          <p:cNvSpPr txBox="1">
            <a:spLocks noChangeArrowheads="1"/>
          </p:cNvSpPr>
          <p:nvPr/>
        </p:nvSpPr>
        <p:spPr bwMode="auto">
          <a:xfrm>
            <a:off x="6878298" y="5753035"/>
            <a:ext cx="1477287" cy="2578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zh-CN" sz="168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Arial" panose="020B0604020202090204" pitchFamily="34" charset="0"/>
              </a:rPr>
              <a:t>3. </a:t>
            </a:r>
            <a:r>
              <a:rPr lang="zh-CN" altLang="en-US" sz="168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Arial" panose="020B0604020202090204" pitchFamily="34" charset="0"/>
              </a:rPr>
              <a:t>模型微调</a:t>
            </a:r>
            <a:endParaRPr lang="zh-CN" altLang="en-US" sz="168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1448881" y="4294798"/>
            <a:ext cx="2495481" cy="306705"/>
          </a:xfrm>
          <a:prstGeom prst="rect">
            <a:avLst/>
          </a:prstGeom>
          <a:noFill/>
          <a:ln w="254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8" tIns="45718" rIns="45718" bIns="45718" numCol="1" spcCol="38100" rtlCol="0" anchor="t" forceAA="0" upright="0">
            <a:spAutoFit/>
          </a:bodyPr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405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icrosoft YaHei" panose="020B0503020204020204" charset="-122"/>
                <a:ea typeface="Microsoft YaHei" panose="020B0503020204020204" charset="-122"/>
                <a:cs typeface="+mn-cs"/>
                <a:sym typeface="FZLanTingHeiS-R-GB" panose="02000500000000000000" charset="-122"/>
              </a:rPr>
              <a:t>不同任务数据构造方式不一样</a:t>
            </a:r>
            <a:endParaRPr kumimoji="0" lang="zh-CN" altLang="en-US" sz="1405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Microsoft YaHei" panose="020B0503020204020204" charset="-122"/>
              <a:ea typeface="Microsoft YaHei" panose="020B0503020204020204" charset="-122"/>
              <a:cs typeface="+mn-cs"/>
              <a:sym typeface="FZLanTingHeiS-R-GB" panose="02000500000000000000" charset="-122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1015188" y="6093704"/>
            <a:ext cx="2929174" cy="306705"/>
          </a:xfrm>
          <a:prstGeom prst="rect">
            <a:avLst/>
          </a:prstGeom>
          <a:noFill/>
          <a:ln w="254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8" tIns="45718" rIns="45718" bIns="45718" numCol="1" spcCol="38100" rtlCol="0" anchor="t" forceAA="0" upright="0">
            <a:spAutoFit/>
          </a:bodyPr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405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FZLanTingHeiS-R-GB" panose="02000500000000000000" charset="-122"/>
              </a:rPr>
              <a:t>命令行或</a:t>
            </a:r>
            <a:r>
              <a:rPr kumimoji="0" lang="en-US" altLang="zh-CN" sz="1405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FZLanTingHeiS-R-GB" panose="02000500000000000000" charset="-122"/>
              </a:rPr>
              <a:t>AI Studio</a:t>
            </a:r>
            <a:r>
              <a:rPr kumimoji="0" lang="zh-CN" altLang="en-US" sz="1405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FZLanTingHeiS-R-GB" panose="02000500000000000000" charset="-122"/>
              </a:rPr>
              <a:t>的图形交互界面</a:t>
            </a:r>
            <a:endParaRPr kumimoji="0" lang="zh-CN" altLang="en-US" sz="1405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FZLanTingHeiS-R-GB" panose="02000500000000000000" charset="-122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6878298" y="6093704"/>
            <a:ext cx="3412712" cy="306705"/>
          </a:xfrm>
          <a:prstGeom prst="rect">
            <a:avLst/>
          </a:prstGeom>
          <a:noFill/>
          <a:ln w="254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8" tIns="45718" rIns="45718" bIns="45718" numCol="1" spcCol="38100" rtlCol="0" anchor="t" forceAA="0" upright="0">
            <a:spAutoFit/>
          </a:bodyPr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405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FZLanTingHeiS-R-GB" panose="02000500000000000000" charset="-122"/>
              </a:rPr>
              <a:t>服务提供商完成，百度、</a:t>
            </a:r>
            <a:r>
              <a:rPr kumimoji="0" lang="en-US" altLang="zh-CN" sz="1405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FZLanTingHeiS-R-GB" panose="02000500000000000000" charset="-122"/>
              </a:rPr>
              <a:t>OpenAI</a:t>
            </a:r>
            <a:r>
              <a:rPr kumimoji="0" lang="zh-CN" altLang="en-US" sz="1405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FZLanTingHeiS-R-GB" panose="02000500000000000000" charset="-122"/>
              </a:rPr>
              <a:t>等</a:t>
            </a:r>
            <a:endParaRPr kumimoji="0" lang="zh-CN" altLang="en-US" sz="1405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FZLanTingHeiS-R-GB" panose="02000500000000000000" charset="-122"/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6878298" y="4294798"/>
            <a:ext cx="4009596" cy="306705"/>
          </a:xfrm>
          <a:prstGeom prst="rect">
            <a:avLst/>
          </a:prstGeom>
          <a:noFill/>
          <a:ln w="254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8" tIns="45718" rIns="45718" bIns="45718" numCol="1" spcCol="38100" rtlCol="0" anchor="t" forceAA="0" upright="0">
            <a:spAutoFit/>
          </a:bodyPr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405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FZLanTingHeiS-R-GB" panose="02000500000000000000" charset="-122"/>
              </a:rPr>
              <a:t>获取到微调后模型的</a:t>
            </a:r>
            <a:r>
              <a:rPr kumimoji="0" lang="en-US" altLang="zh-CN" sz="1405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FZLanTingHeiS-R-GB" panose="02000500000000000000" charset="-122"/>
              </a:rPr>
              <a:t>id</a:t>
            </a:r>
            <a:r>
              <a:rPr kumimoji="0" lang="zh-CN" altLang="en-US" sz="1405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FZLanTingHeiS-R-GB" panose="02000500000000000000" charset="-122"/>
              </a:rPr>
              <a:t>，使用时替换原模型</a:t>
            </a:r>
            <a:r>
              <a:rPr kumimoji="0" lang="en-US" altLang="zh-CN" sz="1405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FZLanTingHeiS-R-GB" panose="02000500000000000000" charset="-122"/>
              </a:rPr>
              <a:t>id</a:t>
            </a:r>
            <a:endParaRPr kumimoji="0" lang="en-US" altLang="zh-CN" sz="1405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FZLanTingHeiS-R-GB" panose="02000500000000000000" charset="-122"/>
            </a:endParaRPr>
          </a:p>
        </p:txBody>
      </p:sp>
      <p:grpSp>
        <p:nvGrpSpPr>
          <p:cNvPr id="3" name="组合 3"/>
          <p:cNvGrpSpPr/>
          <p:nvPr/>
        </p:nvGrpSpPr>
        <p:grpSpPr>
          <a:xfrm>
            <a:off x="9226745" y="264590"/>
            <a:ext cx="2599565" cy="338121"/>
            <a:chOff x="2895762" y="53069"/>
            <a:chExt cx="6563861" cy="853752"/>
          </a:xfrm>
        </p:grpSpPr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2"/>
            <a:srcRect l="5241" t="4897" r="5241" b="4897"/>
            <a:stretch>
              <a:fillRect/>
            </a:stretch>
          </p:blipFill>
          <p:spPr>
            <a:xfrm>
              <a:off x="2895762" y="53069"/>
              <a:ext cx="853751" cy="853752"/>
            </a:xfrm>
            <a:custGeom>
              <a:avLst/>
              <a:gdLst>
                <a:gd name="connsiteX0" fmla="*/ 853751 w 1707502"/>
                <a:gd name="connsiteY0" fmla="*/ 0 h 1707502"/>
                <a:gd name="connsiteX1" fmla="*/ 1707502 w 1707502"/>
                <a:gd name="connsiteY1" fmla="*/ 853751 h 1707502"/>
                <a:gd name="connsiteX2" fmla="*/ 853751 w 1707502"/>
                <a:gd name="connsiteY2" fmla="*/ 1707502 h 1707502"/>
                <a:gd name="connsiteX3" fmla="*/ 0 w 1707502"/>
                <a:gd name="connsiteY3" fmla="*/ 853751 h 1707502"/>
                <a:gd name="connsiteX4" fmla="*/ 853751 w 1707502"/>
                <a:gd name="connsiteY4" fmla="*/ 0 h 1707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7502" h="1707502">
                  <a:moveTo>
                    <a:pt x="853751" y="0"/>
                  </a:moveTo>
                  <a:cubicBezTo>
                    <a:pt x="1325265" y="0"/>
                    <a:pt x="1707502" y="382237"/>
                    <a:pt x="1707502" y="853751"/>
                  </a:cubicBezTo>
                  <a:cubicBezTo>
                    <a:pt x="1707502" y="1325265"/>
                    <a:pt x="1325265" y="1707502"/>
                    <a:pt x="853751" y="1707502"/>
                  </a:cubicBezTo>
                  <a:cubicBezTo>
                    <a:pt x="382237" y="1707502"/>
                    <a:pt x="0" y="1325265"/>
                    <a:pt x="0" y="853751"/>
                  </a:cubicBezTo>
                  <a:cubicBezTo>
                    <a:pt x="0" y="382237"/>
                    <a:pt x="382237" y="0"/>
                    <a:pt x="853751" y="0"/>
                  </a:cubicBezTo>
                  <a:close/>
                </a:path>
              </a:pathLst>
            </a:custGeom>
          </p:spPr>
        </p:pic>
        <p:pic>
          <p:nvPicPr>
            <p:cNvPr id="6" name="图片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77821" y="60444"/>
              <a:ext cx="5481802" cy="813705"/>
            </a:xfrm>
            <a:prstGeom prst="rect">
              <a:avLst/>
            </a:prstGeom>
          </p:spPr>
        </p:pic>
      </p:grp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3"/>
          <p:cNvSpPr txBox="1"/>
          <p:nvPr/>
        </p:nvSpPr>
        <p:spPr>
          <a:xfrm>
            <a:off x="307001" y="192456"/>
            <a:ext cx="8482313" cy="4648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defRPr/>
            </a:pPr>
            <a:endParaRPr lang="en-US" altLang="zh-CN" sz="2520" b="1" dirty="0">
              <a:solidFill>
                <a:srgbClr val="2663A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9226745" y="264590"/>
            <a:ext cx="2599565" cy="338121"/>
            <a:chOff x="2895762" y="53069"/>
            <a:chExt cx="6563861" cy="853752"/>
          </a:xfrm>
        </p:grpSpPr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1"/>
            <a:srcRect l="5241" t="4897" r="5241" b="4897"/>
            <a:stretch>
              <a:fillRect/>
            </a:stretch>
          </p:blipFill>
          <p:spPr>
            <a:xfrm>
              <a:off x="2895762" y="53069"/>
              <a:ext cx="853751" cy="853752"/>
            </a:xfrm>
            <a:custGeom>
              <a:avLst/>
              <a:gdLst>
                <a:gd name="connsiteX0" fmla="*/ 853751 w 1707502"/>
                <a:gd name="connsiteY0" fmla="*/ 0 h 1707502"/>
                <a:gd name="connsiteX1" fmla="*/ 1707502 w 1707502"/>
                <a:gd name="connsiteY1" fmla="*/ 853751 h 1707502"/>
                <a:gd name="connsiteX2" fmla="*/ 853751 w 1707502"/>
                <a:gd name="connsiteY2" fmla="*/ 1707502 h 1707502"/>
                <a:gd name="connsiteX3" fmla="*/ 0 w 1707502"/>
                <a:gd name="connsiteY3" fmla="*/ 853751 h 1707502"/>
                <a:gd name="connsiteX4" fmla="*/ 853751 w 1707502"/>
                <a:gd name="connsiteY4" fmla="*/ 0 h 1707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7502" h="1707502">
                  <a:moveTo>
                    <a:pt x="853751" y="0"/>
                  </a:moveTo>
                  <a:cubicBezTo>
                    <a:pt x="1325265" y="0"/>
                    <a:pt x="1707502" y="382237"/>
                    <a:pt x="1707502" y="853751"/>
                  </a:cubicBezTo>
                  <a:cubicBezTo>
                    <a:pt x="1707502" y="1325265"/>
                    <a:pt x="1325265" y="1707502"/>
                    <a:pt x="853751" y="1707502"/>
                  </a:cubicBezTo>
                  <a:cubicBezTo>
                    <a:pt x="382237" y="1707502"/>
                    <a:pt x="0" y="1325265"/>
                    <a:pt x="0" y="853751"/>
                  </a:cubicBezTo>
                  <a:cubicBezTo>
                    <a:pt x="0" y="382237"/>
                    <a:pt x="382237" y="0"/>
                    <a:pt x="853751" y="0"/>
                  </a:cubicBezTo>
                  <a:close/>
                </a:path>
              </a:pathLst>
            </a:custGeom>
          </p:spPr>
        </p:pic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77821" y="60444"/>
              <a:ext cx="5481802" cy="813705"/>
            </a:xfrm>
            <a:prstGeom prst="rect">
              <a:avLst/>
            </a:prstGeom>
          </p:spPr>
        </p:pic>
      </p:grpSp>
      <p:sp>
        <p:nvSpPr>
          <p:cNvPr id="7" name="îSļídè"/>
          <p:cNvSpPr txBox="1"/>
          <p:nvPr/>
        </p:nvSpPr>
        <p:spPr>
          <a:xfrm>
            <a:off x="2634600" y="2116644"/>
            <a:ext cx="732790" cy="774065"/>
          </a:xfrm>
          <a:prstGeom prst="rect">
            <a:avLst/>
          </a:prstGeom>
          <a:noFill/>
        </p:spPr>
        <p:txBody>
          <a:bodyPr wrap="none" lIns="129499" tIns="129499" rIns="129499" bIns="129499" rtlCol="0" anchor="ctr" anchorCtr="0">
            <a:spAutoFit/>
          </a:bodyPr>
          <a:lstStyle>
            <a:defPPr>
              <a:defRPr lang="zh-CN"/>
            </a:defPPr>
            <a:lvl1pPr algn="r">
              <a:defRPr kumimoji="1" sz="4800" b="1">
                <a:gradFill>
                  <a:gsLst>
                    <a:gs pos="0">
                      <a:schemeClr val="accent2">
                        <a:lumMod val="60000"/>
                        <a:lumOff val="40000"/>
                      </a:schemeClr>
                    </a:gs>
                    <a:gs pos="50000">
                      <a:schemeClr val="accent2"/>
                    </a:gs>
                  </a:gsLst>
                  <a:lin ang="2700000" scaled="0"/>
                </a:gradFill>
              </a:defRPr>
            </a:lvl1pPr>
          </a:lstStyle>
          <a:p>
            <a:r>
              <a:rPr lang="en-US" altLang="zh-CN" sz="3355" dirty="0">
                <a:solidFill>
                  <a:schemeClr val="tx2"/>
                </a:solidFill>
              </a:rPr>
              <a:t>02</a:t>
            </a:r>
            <a:endParaRPr lang="en-US" altLang="zh-CN" sz="3355" dirty="0">
              <a:solidFill>
                <a:schemeClr val="tx2"/>
              </a:solidFill>
            </a:endParaRPr>
          </a:p>
        </p:txBody>
      </p:sp>
      <p:sp>
        <p:nvSpPr>
          <p:cNvPr id="8" name="íṣļíḓe"/>
          <p:cNvSpPr txBox="1"/>
          <p:nvPr/>
        </p:nvSpPr>
        <p:spPr>
          <a:xfrm>
            <a:off x="2634600" y="2960965"/>
            <a:ext cx="732790" cy="774065"/>
          </a:xfrm>
          <a:prstGeom prst="rect">
            <a:avLst/>
          </a:prstGeom>
          <a:noFill/>
        </p:spPr>
        <p:txBody>
          <a:bodyPr wrap="none" lIns="129499" tIns="129499" rIns="129499" bIns="129499" rtlCol="0" anchor="ctr" anchorCtr="0">
            <a:spAutoFit/>
          </a:bodyPr>
          <a:lstStyle>
            <a:defPPr>
              <a:defRPr lang="zh-CN"/>
            </a:defPPr>
            <a:lvl1pPr algn="r">
              <a:defRPr kumimoji="1" sz="4800" b="1">
                <a:gradFill>
                  <a:gsLst>
                    <a:gs pos="0">
                      <a:schemeClr val="accent2">
                        <a:lumMod val="60000"/>
                        <a:lumOff val="40000"/>
                      </a:schemeClr>
                    </a:gs>
                    <a:gs pos="50000">
                      <a:schemeClr val="accent2"/>
                    </a:gs>
                  </a:gsLst>
                  <a:lin ang="2700000" scaled="0"/>
                </a:gradFill>
              </a:defRPr>
            </a:lvl1pPr>
          </a:lstStyle>
          <a:p>
            <a:r>
              <a:rPr lang="en-US" altLang="zh-CN" sz="3355" dirty="0">
                <a:solidFill>
                  <a:schemeClr val="accent1"/>
                </a:solidFill>
              </a:rPr>
              <a:t>03</a:t>
            </a:r>
            <a:endParaRPr lang="en-US" altLang="zh-CN" sz="3355" dirty="0">
              <a:solidFill>
                <a:schemeClr val="accent1"/>
              </a:solidFill>
            </a:endParaRPr>
          </a:p>
        </p:txBody>
      </p:sp>
      <p:sp>
        <p:nvSpPr>
          <p:cNvPr id="11" name="îS1iḍe"/>
          <p:cNvSpPr txBox="1"/>
          <p:nvPr/>
        </p:nvSpPr>
        <p:spPr>
          <a:xfrm>
            <a:off x="2634600" y="1341224"/>
            <a:ext cx="732790" cy="774065"/>
          </a:xfrm>
          <a:prstGeom prst="rect">
            <a:avLst/>
          </a:prstGeom>
          <a:noFill/>
        </p:spPr>
        <p:txBody>
          <a:bodyPr wrap="none" lIns="129499" tIns="129499" rIns="129499" bIns="129499" rtlCol="0" anchor="ctr" anchorCtr="0">
            <a:spAutoFit/>
          </a:bodyPr>
          <a:lstStyle>
            <a:defPPr>
              <a:defRPr lang="zh-CN"/>
            </a:defPPr>
            <a:lvl1pPr algn="r">
              <a:defRPr kumimoji="1" sz="4800" b="1">
                <a:gradFill>
                  <a:gsLst>
                    <a:gs pos="0">
                      <a:schemeClr val="accent2">
                        <a:lumMod val="60000"/>
                        <a:lumOff val="40000"/>
                      </a:schemeClr>
                    </a:gs>
                    <a:gs pos="50000">
                      <a:schemeClr val="accent2"/>
                    </a:gs>
                  </a:gsLst>
                  <a:lin ang="2700000" scaled="0"/>
                </a:gradFill>
              </a:defRPr>
            </a:lvl1pPr>
          </a:lstStyle>
          <a:p>
            <a:r>
              <a:rPr lang="en-US" altLang="zh-CN" sz="3355" dirty="0">
                <a:solidFill>
                  <a:schemeClr val="accent1"/>
                </a:solidFill>
              </a:rPr>
              <a:t>01</a:t>
            </a:r>
            <a:endParaRPr lang="en-US" altLang="zh-CN" sz="3355" dirty="0">
              <a:solidFill>
                <a:schemeClr val="accent1"/>
              </a:solidFill>
            </a:endParaRPr>
          </a:p>
        </p:txBody>
      </p:sp>
      <p:sp>
        <p:nvSpPr>
          <p:cNvPr id="12" name="îS1iḍe"/>
          <p:cNvSpPr txBox="1"/>
          <p:nvPr/>
        </p:nvSpPr>
        <p:spPr>
          <a:xfrm>
            <a:off x="3534402" y="2116644"/>
            <a:ext cx="4953635" cy="774065"/>
          </a:xfrm>
          <a:prstGeom prst="rect">
            <a:avLst/>
          </a:prstGeom>
          <a:noFill/>
        </p:spPr>
        <p:txBody>
          <a:bodyPr wrap="none" lIns="129499" tIns="129499" rIns="129499" bIns="129499" rtlCol="0" anchor="ctr" anchorCtr="0">
            <a:spAutoFit/>
          </a:bodyPr>
          <a:lstStyle>
            <a:defPPr>
              <a:defRPr lang="zh-CN"/>
            </a:defPPr>
            <a:lvl1pPr algn="r">
              <a:defRPr kumimoji="1" sz="4800" b="1">
                <a:gradFill>
                  <a:gsLst>
                    <a:gs pos="0">
                      <a:schemeClr val="accent2">
                        <a:lumMod val="60000"/>
                        <a:lumOff val="40000"/>
                      </a:schemeClr>
                    </a:gs>
                    <a:gs pos="50000">
                      <a:schemeClr val="accent2"/>
                    </a:gs>
                  </a:gsLst>
                  <a:lin ang="2700000" scaled="0"/>
                </a:gradFill>
              </a:defRPr>
            </a:lvl1pPr>
          </a:lstStyle>
          <a:p>
            <a:pPr algn="l"/>
            <a:r>
              <a:rPr lang="en-US" altLang="zh-CN" sz="3355" b="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+mn-ea"/>
              </a:rPr>
              <a:t>LLM</a:t>
            </a:r>
            <a:r>
              <a:rPr lang="zh-CN" sz="3355" b="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+mn-ea"/>
              </a:rPr>
              <a:t>以前的应用开发范式</a:t>
            </a:r>
            <a:endParaRPr lang="zh-CN" altLang="en-US" sz="3355" b="0" dirty="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+mn-ea"/>
            </a:endParaRPr>
          </a:p>
        </p:txBody>
      </p:sp>
      <p:sp>
        <p:nvSpPr>
          <p:cNvPr id="13" name="îS1iḍe"/>
          <p:cNvSpPr txBox="1"/>
          <p:nvPr/>
        </p:nvSpPr>
        <p:spPr>
          <a:xfrm>
            <a:off x="3534402" y="2960964"/>
            <a:ext cx="4953635" cy="774065"/>
          </a:xfrm>
          <a:prstGeom prst="rect">
            <a:avLst/>
          </a:prstGeom>
          <a:noFill/>
        </p:spPr>
        <p:txBody>
          <a:bodyPr wrap="none" lIns="129499" tIns="129499" rIns="129499" bIns="129499" rtlCol="0" anchor="ctr" anchorCtr="0">
            <a:spAutoFit/>
          </a:bodyPr>
          <a:lstStyle>
            <a:defPPr>
              <a:defRPr lang="zh-CN"/>
            </a:defPPr>
            <a:lvl1pPr algn="r">
              <a:defRPr kumimoji="1" sz="4800" b="1">
                <a:gradFill>
                  <a:gsLst>
                    <a:gs pos="0">
                      <a:schemeClr val="accent2">
                        <a:lumMod val="60000"/>
                        <a:lumOff val="40000"/>
                      </a:schemeClr>
                    </a:gs>
                    <a:gs pos="50000">
                      <a:schemeClr val="accent2"/>
                    </a:gs>
                  </a:gsLst>
                  <a:lin ang="2700000" scaled="0"/>
                </a:gradFill>
              </a:defRPr>
            </a:lvl1pPr>
          </a:lstStyle>
          <a:p>
            <a:pPr algn="l"/>
            <a:r>
              <a:rPr lang="en-US" altLang="zh-CN" sz="3355" b="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+mn-ea"/>
              </a:rPr>
              <a:t>LLM</a:t>
            </a:r>
            <a:r>
              <a:rPr lang="zh-CN" altLang="en-US" sz="3355" b="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+mn-ea"/>
              </a:rPr>
              <a:t>时代的应用开发范式</a:t>
            </a:r>
            <a:endParaRPr lang="zh-CN" altLang="en-US" sz="3355" b="0" dirty="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+mn-ea"/>
            </a:endParaRPr>
          </a:p>
        </p:txBody>
      </p:sp>
      <p:sp>
        <p:nvSpPr>
          <p:cNvPr id="15" name="îS1iḍe"/>
          <p:cNvSpPr txBox="1"/>
          <p:nvPr/>
        </p:nvSpPr>
        <p:spPr>
          <a:xfrm>
            <a:off x="3496217" y="1341223"/>
            <a:ext cx="5807075" cy="774065"/>
          </a:xfrm>
          <a:prstGeom prst="rect">
            <a:avLst/>
          </a:prstGeom>
          <a:noFill/>
        </p:spPr>
        <p:txBody>
          <a:bodyPr wrap="none" lIns="129499" tIns="129499" rIns="129499" bIns="129499" rtlCol="0" anchor="ctr" anchorCtr="0">
            <a:spAutoFit/>
          </a:bodyPr>
          <a:lstStyle>
            <a:defPPr>
              <a:defRPr lang="zh-CN"/>
            </a:defPPr>
            <a:lvl1pPr algn="r">
              <a:defRPr kumimoji="1" sz="4800" b="1">
                <a:gradFill>
                  <a:gsLst>
                    <a:gs pos="0">
                      <a:schemeClr val="accent2">
                        <a:lumMod val="60000"/>
                        <a:lumOff val="40000"/>
                      </a:schemeClr>
                    </a:gs>
                    <a:gs pos="50000">
                      <a:schemeClr val="accent2"/>
                    </a:gs>
                  </a:gsLst>
                  <a:lin ang="2700000" scaled="0"/>
                </a:gradFill>
              </a:defRPr>
            </a:lvl1pPr>
          </a:lstStyle>
          <a:p>
            <a:pPr algn="l"/>
            <a:r>
              <a:rPr lang="zh-CN" altLang="en-US" sz="3355" b="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+mn-ea"/>
              </a:rPr>
              <a:t>大语言模型（</a:t>
            </a:r>
            <a:r>
              <a:rPr lang="en-US" altLang="zh-CN" sz="3355" b="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+mn-ea"/>
              </a:rPr>
              <a:t>LLM</a:t>
            </a:r>
            <a:r>
              <a:rPr lang="zh-CN" altLang="en-US" sz="3355" b="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+mn-ea"/>
              </a:rPr>
              <a:t>）基本原理</a:t>
            </a:r>
            <a:endParaRPr lang="zh-CN" altLang="en-US" sz="3355" b="0" dirty="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+mn-ea"/>
            </a:endParaRPr>
          </a:p>
        </p:txBody>
      </p:sp>
      <p:sp>
        <p:nvSpPr>
          <p:cNvPr id="3" name="íṣļíḓe"/>
          <p:cNvSpPr txBox="1"/>
          <p:nvPr/>
        </p:nvSpPr>
        <p:spPr>
          <a:xfrm>
            <a:off x="2634600" y="3735997"/>
            <a:ext cx="732790" cy="774065"/>
          </a:xfrm>
          <a:prstGeom prst="rect">
            <a:avLst/>
          </a:prstGeom>
          <a:noFill/>
        </p:spPr>
        <p:txBody>
          <a:bodyPr wrap="none" lIns="129499" tIns="129499" rIns="129499" bIns="129499" rtlCol="0" anchor="ctr" anchorCtr="0">
            <a:spAutoFit/>
          </a:bodyPr>
          <a:lstStyle>
            <a:defPPr>
              <a:defRPr lang="zh-CN"/>
            </a:defPPr>
            <a:lvl1pPr algn="r">
              <a:defRPr kumimoji="1" sz="4800" b="1">
                <a:solidFill>
                  <a:schemeClr val="tx2"/>
                </a:solidFill>
              </a:defRPr>
            </a:lvl1pPr>
          </a:lstStyle>
          <a:p>
            <a:r>
              <a:rPr lang="en-US" altLang="zh-CN" sz="3355" dirty="0"/>
              <a:t>04</a:t>
            </a:r>
            <a:endParaRPr lang="en-US" altLang="zh-CN" sz="3355" dirty="0"/>
          </a:p>
        </p:txBody>
      </p:sp>
      <p:sp>
        <p:nvSpPr>
          <p:cNvPr id="6" name="îS1iḍe"/>
          <p:cNvSpPr txBox="1"/>
          <p:nvPr/>
        </p:nvSpPr>
        <p:spPr>
          <a:xfrm>
            <a:off x="3534402" y="3803762"/>
            <a:ext cx="7513955" cy="774065"/>
          </a:xfrm>
          <a:prstGeom prst="rect">
            <a:avLst/>
          </a:prstGeom>
          <a:noFill/>
        </p:spPr>
        <p:txBody>
          <a:bodyPr wrap="none" lIns="129499" tIns="129499" rIns="129499" bIns="129499" rtlCol="0" anchor="ctr" anchorCtr="0">
            <a:spAutoFit/>
          </a:bodyPr>
          <a:lstStyle>
            <a:defPPr>
              <a:defRPr lang="zh-CN"/>
            </a:defPPr>
            <a:lvl1pPr algn="r">
              <a:defRPr kumimoji="1" sz="4800" b="1">
                <a:gradFill>
                  <a:gsLst>
                    <a:gs pos="0">
                      <a:schemeClr val="accent2">
                        <a:lumMod val="60000"/>
                        <a:lumOff val="40000"/>
                      </a:schemeClr>
                    </a:gs>
                    <a:gs pos="50000">
                      <a:schemeClr val="accent2"/>
                    </a:gs>
                  </a:gsLst>
                  <a:lin ang="2700000" scaled="0"/>
                </a:gradFill>
              </a:defRPr>
            </a:lvl1pPr>
          </a:lstStyle>
          <a:p>
            <a:pPr algn="l"/>
            <a:r>
              <a:rPr lang="en-US" altLang="zh-CN" sz="3355" b="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+mn-ea"/>
              </a:rPr>
              <a:t>LLM</a:t>
            </a:r>
            <a:r>
              <a:rPr lang="zh-CN" sz="3355" b="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+mn-ea"/>
              </a:rPr>
              <a:t>时代应用开发者能力模型与技术栈</a:t>
            </a:r>
            <a:endParaRPr lang="zh-CN" altLang="en-US" sz="3355" b="0" dirty="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+mn-ea"/>
            </a:endParaRPr>
          </a:p>
        </p:txBody>
      </p:sp>
      <p:sp>
        <p:nvSpPr>
          <p:cNvPr id="10" name="íṣļíḓe"/>
          <p:cNvSpPr txBox="1"/>
          <p:nvPr/>
        </p:nvSpPr>
        <p:spPr>
          <a:xfrm>
            <a:off x="2634600" y="4578875"/>
            <a:ext cx="732790" cy="774065"/>
          </a:xfrm>
          <a:prstGeom prst="rect">
            <a:avLst/>
          </a:prstGeom>
          <a:noFill/>
        </p:spPr>
        <p:txBody>
          <a:bodyPr wrap="none" lIns="129499" tIns="129499" rIns="129499" bIns="129499" rtlCol="0" anchor="ctr" anchorCtr="0">
            <a:spAutoFit/>
          </a:bodyPr>
          <a:lstStyle>
            <a:defPPr>
              <a:defRPr lang="zh-CN"/>
            </a:defPPr>
            <a:lvl1pPr algn="r">
              <a:defRPr kumimoji="1" sz="4800" b="1">
                <a:solidFill>
                  <a:schemeClr val="tx2"/>
                </a:solidFill>
              </a:defRPr>
            </a:lvl1pPr>
          </a:lstStyle>
          <a:p>
            <a:pPr algn="r"/>
            <a:r>
              <a:rPr lang="en-US" altLang="zh-CN" sz="3355" dirty="0">
                <a:solidFill>
                  <a:schemeClr val="accent1"/>
                </a:solidFill>
                <a:sym typeface="+mn-ea"/>
              </a:rPr>
              <a:t>05</a:t>
            </a:r>
            <a:endParaRPr lang="en-US" altLang="zh-CN" sz="3355" dirty="0"/>
          </a:p>
        </p:txBody>
      </p:sp>
      <p:sp>
        <p:nvSpPr>
          <p:cNvPr id="16" name="îS1iḍe"/>
          <p:cNvSpPr txBox="1"/>
          <p:nvPr/>
        </p:nvSpPr>
        <p:spPr>
          <a:xfrm>
            <a:off x="3534402" y="4578875"/>
            <a:ext cx="6456680" cy="774065"/>
          </a:xfrm>
          <a:prstGeom prst="rect">
            <a:avLst/>
          </a:prstGeom>
          <a:noFill/>
        </p:spPr>
        <p:txBody>
          <a:bodyPr wrap="none" lIns="129499" tIns="129499" rIns="129499" bIns="129499" rtlCol="0" anchor="ctr" anchorCtr="0">
            <a:spAutoFit/>
          </a:bodyPr>
          <a:lstStyle>
            <a:defPPr>
              <a:defRPr lang="zh-CN"/>
            </a:defPPr>
            <a:lvl1pPr algn="r">
              <a:defRPr kumimoji="1" sz="4800" b="1">
                <a:gradFill>
                  <a:gsLst>
                    <a:gs pos="0">
                      <a:schemeClr val="accent2">
                        <a:lumMod val="60000"/>
                        <a:lumOff val="40000"/>
                      </a:schemeClr>
                    </a:gs>
                    <a:gs pos="50000">
                      <a:schemeClr val="accent2"/>
                    </a:gs>
                  </a:gsLst>
                  <a:lin ang="2700000" scaled="0"/>
                </a:gradFill>
              </a:defRPr>
            </a:lvl1pPr>
          </a:lstStyle>
          <a:p>
            <a:pPr algn="l"/>
            <a:r>
              <a:rPr lang="en-US" altLang="zh-CN" sz="3355" b="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+mn-ea"/>
              </a:rPr>
              <a:t>LLM as Infra </a:t>
            </a:r>
            <a:r>
              <a:rPr lang="zh-CN" altLang="en-US" sz="3355" b="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+mn-ea"/>
              </a:rPr>
              <a:t>之于程序员</a:t>
            </a:r>
            <a:r>
              <a:rPr lang="en-US" altLang="zh-CN" sz="3355" b="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+mn-ea"/>
              </a:rPr>
              <a:t>/</a:t>
            </a:r>
            <a:r>
              <a:rPr lang="zh-CN" altLang="en-US" sz="3355" b="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+mn-ea"/>
              </a:rPr>
              <a:t>工程师</a:t>
            </a:r>
            <a:endParaRPr lang="zh-CN" altLang="en-US" sz="3355" b="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+mn-ea"/>
            </a:endParaRPr>
          </a:p>
        </p:txBody>
      </p:sp>
      <p:sp>
        <p:nvSpPr>
          <p:cNvPr id="9" name="Text Box 8"/>
          <p:cNvSpPr txBox="1"/>
          <p:nvPr/>
        </p:nvSpPr>
        <p:spPr>
          <a:xfrm>
            <a:off x="1428115" y="1616075"/>
            <a:ext cx="921385" cy="362648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en-US" sz="4800">
                <a:solidFill>
                  <a:schemeClr val="bg1"/>
                </a:solidFill>
              </a:rPr>
              <a:t>CONTENTS</a:t>
            </a:r>
            <a:endParaRPr lang="en-US" sz="480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2000"/>
    </mc:Choice>
    <mc:Fallback>
      <p:transition advClick="0" advTm="200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一级标题方正兰亭中黑简体"/>
          <p:cNvSpPr txBox="1"/>
          <p:nvPr/>
        </p:nvSpPr>
        <p:spPr>
          <a:xfrm>
            <a:off x="639789" y="455369"/>
            <a:ext cx="4495800" cy="588010"/>
          </a:xfrm>
          <a:prstGeom prst="rect">
            <a:avLst/>
          </a:prstGeom>
          <a:ln w="25400">
            <a:miter lim="400000"/>
          </a:ln>
        </p:spPr>
        <p:txBody>
          <a:bodyPr wrap="none" lIns="25398" tIns="25398" rIns="25398" bIns="25398" anchor="ctr">
            <a:spAutoFit/>
          </a:bodyPr>
          <a:lstStyle>
            <a:lvl1pPr defTabSz="825500">
              <a:defRPr sz="7000">
                <a:solidFill>
                  <a:srgbClr val="FFFFFF"/>
                </a:solidFill>
                <a:latin typeface="FZLanTingHeiS-DB-GB" panose="02000500000000000000" charset="-122"/>
                <a:ea typeface="FZLanTingHeiS-DB-GB" panose="02000500000000000000" charset="-122"/>
                <a:cs typeface="FZLanTingHeiS-DB-GB" panose="02000500000000000000" charset="-122"/>
                <a:sym typeface="FZLanTingHeiS-DB-GB" panose="02000500000000000000" charset="-122"/>
              </a:defRPr>
            </a:lvl1pPr>
          </a:lstStyle>
          <a:p>
            <a:r>
              <a:rPr lang="en-US" sz="350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LLM</a:t>
            </a:r>
            <a:r>
              <a:rPr lang="zh-CN" altLang="en-US" sz="350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时代应用开发范式</a:t>
            </a:r>
            <a:endParaRPr lang="zh-CN" altLang="en-US" sz="350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</a:endParaRPr>
          </a:p>
        </p:txBody>
      </p:sp>
      <p:sp>
        <p:nvSpPr>
          <p:cNvPr id="126" name="二级标题方正兰亭黑简体"/>
          <p:cNvSpPr txBox="1"/>
          <p:nvPr/>
        </p:nvSpPr>
        <p:spPr>
          <a:xfrm>
            <a:off x="639789" y="1103997"/>
            <a:ext cx="5574030" cy="395605"/>
          </a:xfrm>
          <a:prstGeom prst="rect">
            <a:avLst/>
          </a:prstGeom>
          <a:ln w="25400">
            <a:miter lim="400000"/>
          </a:ln>
        </p:spPr>
        <p:txBody>
          <a:bodyPr wrap="none" lIns="25398" tIns="25398" rIns="25398" bIns="25398" anchor="ctr">
            <a:spAutoFit/>
          </a:bodyPr>
          <a:lstStyle>
            <a:lvl1pPr defTabSz="825500">
              <a:defRPr sz="4500">
                <a:solidFill>
                  <a:srgbClr val="DDDDDD"/>
                </a:solidFill>
              </a:defRPr>
            </a:lvl1pPr>
          </a:lstStyle>
          <a:p>
            <a:r>
              <a:rPr lang="zh-CN" altLang="en-US" sz="225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基于开源模型微调（全量</a:t>
            </a:r>
            <a:r>
              <a:rPr lang="en-US" altLang="zh-CN" sz="225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/</a:t>
            </a:r>
            <a:r>
              <a:rPr lang="zh-CN" altLang="en-US" sz="225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高效）：基本流程</a:t>
            </a:r>
            <a:endParaRPr lang="zh-CN" altLang="en-US" sz="225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11852" y="2248568"/>
            <a:ext cx="6968296" cy="3580348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1270769" y="2746077"/>
            <a:ext cx="1039149" cy="367030"/>
          </a:xfrm>
          <a:prstGeom prst="rect">
            <a:avLst/>
          </a:prstGeom>
          <a:noFill/>
          <a:ln w="254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8" tIns="45718" rIns="45718" bIns="45718" numCol="1" spcCol="38100" rtlCol="0" anchor="t" forceAA="0">
            <a:spAutoFit/>
          </a:bodyPr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icrosoft YaHei" panose="020B0503020204020204" charset="-122"/>
                <a:ea typeface="Microsoft YaHei" panose="020B0503020204020204" charset="-122"/>
                <a:cs typeface="+mn-cs"/>
                <a:sym typeface="FZLanTingHeiS-R-GB" panose="02000500000000000000" charset="-122"/>
              </a:rPr>
              <a:t>全量微调</a:t>
            </a:r>
            <a:endParaRPr kumimoji="0" lang="zh-CN" altLang="en-US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Microsoft YaHei" panose="020B0503020204020204" charset="-122"/>
              <a:ea typeface="Microsoft YaHei" panose="020B0503020204020204" charset="-122"/>
              <a:cs typeface="+mn-cs"/>
              <a:sym typeface="FZLanTingHeiS-R-GB" panose="02000500000000000000" charset="-122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1270769" y="4359885"/>
            <a:ext cx="1039149" cy="367030"/>
          </a:xfrm>
          <a:prstGeom prst="rect">
            <a:avLst/>
          </a:prstGeom>
          <a:noFill/>
          <a:ln w="254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8" tIns="45718" rIns="45718" bIns="45718" numCol="1" spcCol="38100" rtlCol="0" anchor="t" forceAA="0">
            <a:spAutoFit/>
          </a:bodyPr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icrosoft YaHei" panose="020B0503020204020204" charset="-122"/>
                <a:ea typeface="Microsoft YaHei" panose="020B0503020204020204" charset="-122"/>
                <a:cs typeface="+mn-cs"/>
                <a:sym typeface="FZLanTingHeiS-R-GB" panose="02000500000000000000" charset="-122"/>
              </a:rPr>
              <a:t>高效微调</a:t>
            </a:r>
            <a:endParaRPr kumimoji="0" lang="zh-CN" altLang="en-US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Microsoft YaHei" panose="020B0503020204020204" charset="-122"/>
              <a:ea typeface="Microsoft YaHei" panose="020B0503020204020204" charset="-122"/>
              <a:cs typeface="+mn-cs"/>
              <a:sym typeface="FZLanTingHeiS-R-GB" panose="02000500000000000000" charset="-122"/>
            </a:endParaRPr>
          </a:p>
        </p:txBody>
      </p:sp>
      <p:grpSp>
        <p:nvGrpSpPr>
          <p:cNvPr id="3" name="组合 3"/>
          <p:cNvGrpSpPr/>
          <p:nvPr/>
        </p:nvGrpSpPr>
        <p:grpSpPr>
          <a:xfrm>
            <a:off x="9226745" y="264590"/>
            <a:ext cx="2599565" cy="338121"/>
            <a:chOff x="2895762" y="53069"/>
            <a:chExt cx="6563861" cy="853752"/>
          </a:xfrm>
        </p:grpSpPr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2"/>
            <a:srcRect l="5241" t="4897" r="5241" b="4897"/>
            <a:stretch>
              <a:fillRect/>
            </a:stretch>
          </p:blipFill>
          <p:spPr>
            <a:xfrm>
              <a:off x="2895762" y="53069"/>
              <a:ext cx="853751" cy="853752"/>
            </a:xfrm>
            <a:custGeom>
              <a:avLst/>
              <a:gdLst>
                <a:gd name="connsiteX0" fmla="*/ 853751 w 1707502"/>
                <a:gd name="connsiteY0" fmla="*/ 0 h 1707502"/>
                <a:gd name="connsiteX1" fmla="*/ 1707502 w 1707502"/>
                <a:gd name="connsiteY1" fmla="*/ 853751 h 1707502"/>
                <a:gd name="connsiteX2" fmla="*/ 853751 w 1707502"/>
                <a:gd name="connsiteY2" fmla="*/ 1707502 h 1707502"/>
                <a:gd name="connsiteX3" fmla="*/ 0 w 1707502"/>
                <a:gd name="connsiteY3" fmla="*/ 853751 h 1707502"/>
                <a:gd name="connsiteX4" fmla="*/ 853751 w 1707502"/>
                <a:gd name="connsiteY4" fmla="*/ 0 h 1707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7502" h="1707502">
                  <a:moveTo>
                    <a:pt x="853751" y="0"/>
                  </a:moveTo>
                  <a:cubicBezTo>
                    <a:pt x="1325265" y="0"/>
                    <a:pt x="1707502" y="382237"/>
                    <a:pt x="1707502" y="853751"/>
                  </a:cubicBezTo>
                  <a:cubicBezTo>
                    <a:pt x="1707502" y="1325265"/>
                    <a:pt x="1325265" y="1707502"/>
                    <a:pt x="853751" y="1707502"/>
                  </a:cubicBezTo>
                  <a:cubicBezTo>
                    <a:pt x="382237" y="1707502"/>
                    <a:pt x="0" y="1325265"/>
                    <a:pt x="0" y="853751"/>
                  </a:cubicBezTo>
                  <a:cubicBezTo>
                    <a:pt x="0" y="382237"/>
                    <a:pt x="382237" y="0"/>
                    <a:pt x="853751" y="0"/>
                  </a:cubicBezTo>
                  <a:close/>
                </a:path>
              </a:pathLst>
            </a:custGeom>
          </p:spPr>
        </p:pic>
        <p:pic>
          <p:nvPicPr>
            <p:cNvPr id="6" name="图片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77821" y="60444"/>
              <a:ext cx="5481802" cy="813705"/>
            </a:xfrm>
            <a:prstGeom prst="rect">
              <a:avLst/>
            </a:prstGeom>
          </p:spPr>
        </p:pic>
      </p:grp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文本框 11"/>
          <p:cNvSpPr txBox="1"/>
          <p:nvPr/>
        </p:nvSpPr>
        <p:spPr>
          <a:xfrm>
            <a:off x="1268675" y="1487791"/>
            <a:ext cx="9654651" cy="2084070"/>
          </a:xfrm>
          <a:prstGeom prst="rect">
            <a:avLst/>
          </a:prstGeom>
          <a:ln w="25400">
            <a:miter lim="400000"/>
          </a:ln>
        </p:spPr>
        <p:txBody>
          <a:bodyPr wrap="square" tIns="45718" bIns="45718">
            <a:spAutoFit/>
          </a:bodyPr>
          <a:lstStyle>
            <a:lvl1pPr algn="ctr">
              <a:defRPr sz="13000">
                <a:solidFill>
                  <a:srgbClr val="FFFFFF"/>
                </a:solidFill>
                <a:latin typeface="FZLanTingHeiS-DB-GB" panose="02000500000000000000" charset="-122"/>
                <a:ea typeface="FZLanTingHeiS-DB-GB" panose="02000500000000000000" charset="-122"/>
                <a:cs typeface="FZLanTingHeiS-DB-GB" panose="02000500000000000000" charset="-122"/>
                <a:sym typeface="FZLanTingHeiS-DB-GB" panose="02000500000000000000" charset="-122"/>
              </a:defRPr>
            </a:lvl1pPr>
          </a:lstStyle>
          <a:p>
            <a:r>
              <a:rPr lang="zh-CN" sz="6475">
                <a:solidFill>
                  <a:schemeClr val="bg1"/>
                </a:solidFill>
              </a:rPr>
              <a:t>应用开发者</a:t>
            </a:r>
            <a:endParaRPr lang="zh-CN" sz="6475">
              <a:solidFill>
                <a:schemeClr val="bg1"/>
              </a:solidFill>
            </a:endParaRPr>
          </a:p>
          <a:p>
            <a:r>
              <a:rPr lang="zh-CN" sz="6475">
                <a:solidFill>
                  <a:schemeClr val="bg1"/>
                </a:solidFill>
              </a:rPr>
              <a:t>能力模型和技术栈</a:t>
            </a:r>
            <a:endParaRPr lang="zh-CN" sz="6475">
              <a:solidFill>
                <a:schemeClr val="bg1"/>
              </a:solidFill>
            </a:endParaRPr>
          </a:p>
        </p:txBody>
      </p:sp>
      <p:sp>
        <p:nvSpPr>
          <p:cNvPr id="119" name="此处可为PPT标题页面"/>
          <p:cNvSpPr txBox="1"/>
          <p:nvPr/>
        </p:nvSpPr>
        <p:spPr>
          <a:xfrm>
            <a:off x="5437165" y="3638057"/>
            <a:ext cx="1316990" cy="356870"/>
          </a:xfrm>
          <a:prstGeom prst="rect">
            <a:avLst/>
          </a:prstGeom>
          <a:ln w="25400">
            <a:miter lim="400000"/>
          </a:ln>
        </p:spPr>
        <p:txBody>
          <a:bodyPr wrap="none" lIns="25398" tIns="25398" rIns="25398" bIns="25398" anchor="ctr">
            <a:spAutoFit/>
          </a:bodyPr>
          <a:lstStyle>
            <a:lvl1pPr defTabSz="825500">
              <a:defRPr sz="4000">
                <a:solidFill>
                  <a:srgbClr val="FFFFFF"/>
                </a:solidFill>
                <a:latin typeface="FZLanTingKanHeiS-R-GB" panose="02000000000000000000" charset="-122"/>
                <a:ea typeface="FZLanTingKanHeiS-R-GB" panose="02000000000000000000" charset="-122"/>
                <a:cs typeface="FZLanTingKanHeiS-R-GB" panose="02000000000000000000" charset="-122"/>
                <a:sym typeface="FZLanTingKanHeiS-R-GB" panose="02000000000000000000" charset="-122"/>
              </a:defRPr>
            </a:lvl1pPr>
          </a:lstStyle>
          <a:p>
            <a:r>
              <a:rPr lang="zh-CN" sz="2000" dirty="0" err="1">
                <a:solidFill>
                  <a:schemeClr val="bg1"/>
                </a:solidFill>
              </a:rPr>
              <a:t>人人皆可</a:t>
            </a:r>
            <a:r>
              <a:rPr lang="en-US" altLang="zh-CN" sz="2000" dirty="0" err="1">
                <a:solidFill>
                  <a:schemeClr val="bg1"/>
                </a:solidFill>
              </a:rPr>
              <a:t>AI</a:t>
            </a:r>
            <a:endParaRPr lang="en-US" altLang="zh-CN" sz="2000" dirty="0" err="1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一级标题方正兰亭中黑简体"/>
          <p:cNvSpPr txBox="1"/>
          <p:nvPr/>
        </p:nvSpPr>
        <p:spPr>
          <a:xfrm>
            <a:off x="639789" y="455369"/>
            <a:ext cx="6881495" cy="588010"/>
          </a:xfrm>
          <a:prstGeom prst="rect">
            <a:avLst/>
          </a:prstGeom>
          <a:ln w="25400">
            <a:miter lim="400000"/>
          </a:ln>
        </p:spPr>
        <p:txBody>
          <a:bodyPr wrap="none" lIns="25398" tIns="25398" rIns="25398" bIns="25398" anchor="ctr">
            <a:spAutoFit/>
          </a:bodyPr>
          <a:lstStyle>
            <a:lvl1pPr defTabSz="825500">
              <a:defRPr sz="7000">
                <a:solidFill>
                  <a:srgbClr val="FFFFFF"/>
                </a:solidFill>
                <a:latin typeface="FZLanTingHeiS-DB-GB" panose="02000500000000000000" charset="-122"/>
                <a:ea typeface="FZLanTingHeiS-DB-GB" panose="02000500000000000000" charset="-122"/>
                <a:cs typeface="FZLanTingHeiS-DB-GB" panose="02000500000000000000" charset="-122"/>
                <a:sym typeface="FZLanTingHeiS-DB-GB" panose="02000500000000000000" charset="-122"/>
              </a:defRPr>
            </a:lvl1pPr>
          </a:lstStyle>
          <a:p>
            <a:r>
              <a:rPr lang="en-US" sz="3500">
                <a:solidFill>
                  <a:schemeClr val="bg1"/>
                </a:solidFill>
              </a:rPr>
              <a:t>LLM</a:t>
            </a:r>
            <a:r>
              <a:rPr lang="zh-CN" altLang="en-US" sz="3500">
                <a:solidFill>
                  <a:schemeClr val="bg1"/>
                </a:solidFill>
              </a:rPr>
              <a:t>时代对应用开发者的能力要求</a:t>
            </a:r>
            <a:endParaRPr lang="zh-CN" altLang="en-US" sz="3500">
              <a:solidFill>
                <a:schemeClr val="bg1"/>
              </a:solidFill>
            </a:endParaRPr>
          </a:p>
        </p:txBody>
      </p:sp>
      <p:sp>
        <p:nvSpPr>
          <p:cNvPr id="2" name="二级标题方正兰亭黑简体"/>
          <p:cNvSpPr txBox="1"/>
          <p:nvPr/>
        </p:nvSpPr>
        <p:spPr>
          <a:xfrm>
            <a:off x="639789" y="1103997"/>
            <a:ext cx="4907280" cy="395605"/>
          </a:xfrm>
          <a:prstGeom prst="rect">
            <a:avLst/>
          </a:prstGeom>
          <a:ln w="25400">
            <a:miter lim="400000"/>
          </a:ln>
        </p:spPr>
        <p:txBody>
          <a:bodyPr wrap="none" lIns="25398" tIns="25398" rIns="25398" bIns="25398" anchor="ctr">
            <a:spAutoFit/>
          </a:bodyPr>
          <a:lstStyle>
            <a:lvl1pPr defTabSz="825500">
              <a:defRPr sz="4500">
                <a:solidFill>
                  <a:srgbClr val="DDDDDD"/>
                </a:solidFill>
              </a:defRPr>
            </a:lvl1pPr>
          </a:lstStyle>
          <a:p>
            <a:pPr algn="l"/>
            <a:r>
              <a:rPr lang="zh-CN" altLang="en-US" sz="225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</a:rPr>
              <a:t>需求越复杂，对于开发者能力要求越高</a:t>
            </a:r>
            <a:endParaRPr lang="zh-CN" altLang="en-US" sz="225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142" name="圆角矩形"/>
          <p:cNvSpPr/>
          <p:nvPr/>
        </p:nvSpPr>
        <p:spPr>
          <a:xfrm>
            <a:off x="1106625" y="3333117"/>
            <a:ext cx="3014897" cy="599423"/>
          </a:xfrm>
          <a:prstGeom prst="roundRect">
            <a:avLst>
              <a:gd name="adj" fmla="val 10998"/>
            </a:avLst>
          </a:prstGeom>
          <a:gradFill>
            <a:gsLst>
              <a:gs pos="0">
                <a:srgbClr val="153DCA">
                  <a:alpha val="80000"/>
                </a:srgbClr>
              </a:gs>
              <a:gs pos="100000">
                <a:srgbClr val="6FC7FF">
                  <a:alpha val="80000"/>
                </a:srgbClr>
              </a:gs>
            </a:gsLst>
            <a:lin ang="14387358"/>
          </a:gradFill>
          <a:ln w="12700">
            <a:miter lim="400000"/>
          </a:ln>
        </p:spPr>
        <p:txBody>
          <a:bodyPr lIns="0" tIns="0" rIns="0" bIns="0" anchor="ctr"/>
          <a:lstStyle/>
          <a:p>
            <a:pPr algn="ctr" defTabSz="825500">
              <a:defRPr sz="3200">
                <a:solidFill>
                  <a:srgbClr val="FFFFFF"/>
                </a:solidFill>
              </a:defRPr>
            </a:pPr>
            <a:endParaRPr sz="160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144" name="说明文字"/>
          <p:cNvSpPr txBox="1"/>
          <p:nvPr/>
        </p:nvSpPr>
        <p:spPr>
          <a:xfrm>
            <a:off x="2168302" y="3441634"/>
            <a:ext cx="891540" cy="356870"/>
          </a:xfrm>
          <a:prstGeom prst="rect">
            <a:avLst/>
          </a:prstGeom>
          <a:ln w="25400">
            <a:miter lim="400000"/>
          </a:ln>
        </p:spPr>
        <p:txBody>
          <a:bodyPr wrap="none" lIns="25398" tIns="25398" rIns="25398" bIns="25398" anchor="ctr">
            <a:spAutoFit/>
          </a:bodyPr>
          <a:lstStyle>
            <a:lvl1pPr defTabSz="825500">
              <a:defRPr sz="4500">
                <a:solidFill>
                  <a:srgbClr val="FFFFFF"/>
                </a:solidFill>
              </a:defRPr>
            </a:lvl1pPr>
          </a:lstStyle>
          <a:p>
            <a:pPr algn="ctr"/>
            <a:r>
              <a:rPr lang="en-US" altLang="zh-CN" sz="200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</a:rPr>
              <a:t>Prompt</a:t>
            </a:r>
            <a:endParaRPr lang="en-US" altLang="zh-CN" sz="200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145" name="圆角矩形"/>
          <p:cNvSpPr/>
          <p:nvPr/>
        </p:nvSpPr>
        <p:spPr>
          <a:xfrm>
            <a:off x="1087259" y="4199869"/>
            <a:ext cx="3014897" cy="599423"/>
          </a:xfrm>
          <a:prstGeom prst="roundRect">
            <a:avLst>
              <a:gd name="adj" fmla="val 10998"/>
            </a:avLst>
          </a:prstGeom>
          <a:gradFill>
            <a:gsLst>
              <a:gs pos="0">
                <a:srgbClr val="153DCA">
                  <a:alpha val="80000"/>
                </a:srgbClr>
              </a:gs>
              <a:gs pos="100000">
                <a:srgbClr val="6FC7FF">
                  <a:alpha val="80000"/>
                </a:srgbClr>
              </a:gs>
            </a:gsLst>
            <a:lin ang="14387358"/>
          </a:gradFill>
          <a:ln w="12700">
            <a:miter lim="400000"/>
          </a:ln>
        </p:spPr>
        <p:txBody>
          <a:bodyPr lIns="0" tIns="0" rIns="0" bIns="0" anchor="ctr"/>
          <a:lstStyle/>
          <a:p>
            <a:pPr algn="ctr" defTabSz="825500">
              <a:defRPr sz="3200">
                <a:solidFill>
                  <a:srgbClr val="FFFFFF"/>
                </a:solidFill>
              </a:defRPr>
            </a:pPr>
            <a:endParaRPr sz="160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147" name="说明文字"/>
          <p:cNvSpPr txBox="1"/>
          <p:nvPr/>
        </p:nvSpPr>
        <p:spPr>
          <a:xfrm>
            <a:off x="1645222" y="4321094"/>
            <a:ext cx="1860550" cy="356870"/>
          </a:xfrm>
          <a:prstGeom prst="rect">
            <a:avLst/>
          </a:prstGeom>
          <a:ln w="25400">
            <a:miter lim="400000"/>
          </a:ln>
        </p:spPr>
        <p:txBody>
          <a:bodyPr wrap="none" lIns="25398" tIns="25398" rIns="25398" bIns="25398" anchor="ctr">
            <a:spAutoFit/>
          </a:bodyPr>
          <a:lstStyle>
            <a:lvl1pPr defTabSz="825500">
              <a:defRPr sz="4500">
                <a:solidFill>
                  <a:srgbClr val="FFFFFF"/>
                </a:solidFill>
              </a:defRPr>
            </a:lvl1pPr>
          </a:lstStyle>
          <a:p>
            <a:pPr algn="ctr"/>
            <a:r>
              <a:rPr lang="en-US" sz="200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Embedding</a:t>
            </a:r>
            <a:r>
              <a:rPr lang="zh-CN" altLang="en-US" sz="200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辅助</a:t>
            </a:r>
            <a:endParaRPr lang="zh-CN" altLang="en-US" sz="200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</a:endParaRPr>
          </a:p>
        </p:txBody>
      </p:sp>
      <p:sp>
        <p:nvSpPr>
          <p:cNvPr id="148" name="圆角矩形"/>
          <p:cNvSpPr/>
          <p:nvPr/>
        </p:nvSpPr>
        <p:spPr>
          <a:xfrm>
            <a:off x="1106625" y="5066620"/>
            <a:ext cx="3014897" cy="599423"/>
          </a:xfrm>
          <a:prstGeom prst="roundRect">
            <a:avLst>
              <a:gd name="adj" fmla="val 10998"/>
            </a:avLst>
          </a:prstGeom>
          <a:gradFill>
            <a:gsLst>
              <a:gs pos="0">
                <a:srgbClr val="153DCA">
                  <a:alpha val="80000"/>
                </a:srgbClr>
              </a:gs>
              <a:gs pos="100000">
                <a:srgbClr val="6FC7FF">
                  <a:alpha val="80000"/>
                </a:srgbClr>
              </a:gs>
            </a:gsLst>
            <a:lin ang="14387358"/>
          </a:gradFill>
          <a:ln w="12700">
            <a:miter lim="400000"/>
          </a:ln>
        </p:spPr>
        <p:txBody>
          <a:bodyPr lIns="0" tIns="0" rIns="0" bIns="0" anchor="ctr"/>
          <a:lstStyle/>
          <a:p>
            <a:pPr algn="ctr" defTabSz="825500">
              <a:defRPr sz="3200">
                <a:solidFill>
                  <a:srgbClr val="FFFFFF"/>
                </a:solidFill>
              </a:defRPr>
            </a:pPr>
            <a:endParaRPr sz="160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150" name="说明文字"/>
          <p:cNvSpPr txBox="1"/>
          <p:nvPr/>
        </p:nvSpPr>
        <p:spPr>
          <a:xfrm>
            <a:off x="2315471" y="5187855"/>
            <a:ext cx="557530" cy="356870"/>
          </a:xfrm>
          <a:prstGeom prst="rect">
            <a:avLst/>
          </a:prstGeom>
          <a:ln w="25400">
            <a:miter lim="400000"/>
          </a:ln>
        </p:spPr>
        <p:txBody>
          <a:bodyPr wrap="none" lIns="25398" tIns="25398" rIns="25398" bIns="25398" anchor="ctr">
            <a:spAutoFit/>
          </a:bodyPr>
          <a:lstStyle>
            <a:lvl1pPr defTabSz="825500">
              <a:defRPr sz="4500">
                <a:solidFill>
                  <a:srgbClr val="FFFFFF"/>
                </a:solidFill>
              </a:defRPr>
            </a:lvl1pPr>
          </a:lstStyle>
          <a:p>
            <a:r>
              <a:rPr lang="zh-CN" sz="200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</a:rPr>
              <a:t>微调</a:t>
            </a:r>
            <a:endParaRPr lang="zh-CN" sz="200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graphicFrame>
        <p:nvGraphicFramePr>
          <p:cNvPr id="5" name="Table 4"/>
          <p:cNvGraphicFramePr/>
          <p:nvPr>
            <p:custDataLst>
              <p:tags r:id="rId1"/>
            </p:custDataLst>
          </p:nvPr>
        </p:nvGraphicFramePr>
        <p:xfrm>
          <a:off x="4410756" y="2276824"/>
          <a:ext cx="6388100" cy="3474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94050"/>
                <a:gridCol w="3194050"/>
              </a:tblGrid>
              <a:tr h="975995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altLang="zh-CN" sz="1800">
                          <a:solidFill>
                            <a:schemeClr val="tx1"/>
                          </a:solidFill>
                          <a:latin typeface="Microsoft YaHei" panose="020B0503020204020204" charset="-122"/>
                          <a:ea typeface="Microsoft YaHei" panose="020B0503020204020204" charset="-122"/>
                        </a:rPr>
                        <a:t>API</a:t>
                      </a:r>
                      <a:endParaRPr lang="en-US" altLang="zh-CN" sz="1800">
                        <a:solidFill>
                          <a:schemeClr val="tx1"/>
                        </a:solidFill>
                        <a:latin typeface="Microsoft YaHei" panose="020B0503020204020204" charset="-122"/>
                        <a:ea typeface="Microsoft YaHei" panose="020B0503020204020204" charset="-122"/>
                      </a:endParaRPr>
                    </a:p>
                  </a:txBody>
                  <a:tcPr marL="45718" marR="45718" marT="22859" marB="22859" anchor="ctr" anchorCtr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zh-CN" altLang="en-US" sz="1800">
                          <a:solidFill>
                            <a:schemeClr val="tx1"/>
                          </a:solidFill>
                          <a:latin typeface="Microsoft YaHei" panose="020B0503020204020204" charset="-122"/>
                          <a:ea typeface="Microsoft YaHei" panose="020B0503020204020204" charset="-122"/>
                          <a:cs typeface="Microsoft YaHei" panose="020B0503020204020204" charset="-122"/>
                        </a:rPr>
                        <a:t>非</a:t>
                      </a:r>
                      <a:r>
                        <a:rPr lang="en-US" altLang="zh-CN" sz="1800">
                          <a:solidFill>
                            <a:schemeClr val="tx1"/>
                          </a:solidFill>
                          <a:latin typeface="Microsoft YaHei" panose="020B0503020204020204" charset="-122"/>
                          <a:ea typeface="Microsoft YaHei" panose="020B0503020204020204" charset="-122"/>
                          <a:cs typeface="Microsoft YaHei" panose="020B0503020204020204" charset="-122"/>
                        </a:rPr>
                        <a:t>API</a:t>
                      </a:r>
                      <a:endParaRPr lang="en-US" altLang="zh-CN" sz="1800">
                        <a:solidFill>
                          <a:schemeClr val="tx1"/>
                        </a:solidFill>
                        <a:latin typeface="Microsoft YaHei" panose="020B0503020204020204" charset="-122"/>
                        <a:ea typeface="Microsoft YaHei" panose="020B0503020204020204" charset="-122"/>
                        <a:cs typeface="Microsoft YaHei" panose="020B0503020204020204" charset="-122"/>
                      </a:endParaRPr>
                    </a:p>
                  </a:txBody>
                  <a:tcPr marL="45718" marR="45718" marT="22859" marB="22859" anchor="ctr" anchorCtr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865505">
                <a:tc gridSpan="2">
                  <a:txBody>
                    <a:bodyPr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zh-CN" sz="1800">
                          <a:solidFill>
                            <a:schemeClr val="tx1"/>
                          </a:solidFill>
                          <a:latin typeface="Microsoft YaHei" panose="020B0503020204020204" charset="-122"/>
                          <a:ea typeface="Microsoft YaHei" panose="020B0503020204020204" charset="-122"/>
                          <a:sym typeface="+mn-ea"/>
                        </a:rPr>
                        <a:t>熟悉一门编程语言、写过</a:t>
                      </a:r>
                      <a:r>
                        <a:rPr lang="zh-CN" altLang="en-US" sz="1800">
                          <a:solidFill>
                            <a:schemeClr val="tx1"/>
                          </a:solidFill>
                          <a:latin typeface="Microsoft YaHei" panose="020B0503020204020204" charset="-122"/>
                          <a:ea typeface="Microsoft YaHei" panose="020B0503020204020204" charset="-122"/>
                          <a:sym typeface="+mn-ea"/>
                        </a:rPr>
                        <a:t>项目（或至少能写代码）</a:t>
                      </a:r>
                      <a:endParaRPr lang="zh-CN" altLang="en-US" sz="1800">
                        <a:solidFill>
                          <a:schemeClr val="tx1"/>
                        </a:solidFill>
                        <a:latin typeface="Microsoft YaHei" panose="020B0503020204020204" charset="-122"/>
                        <a:ea typeface="Microsoft YaHei" panose="020B0503020204020204" charset="-122"/>
                        <a:sym typeface="+mn-ea"/>
                      </a:endParaRPr>
                    </a:p>
                  </a:txBody>
                  <a:tcPr marL="45718" marR="45718" marT="22859" marB="22859" anchor="ctr" anchorCtr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cPr anchor="ctr" anchorCtr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81153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zh-CN" sz="1800">
                          <a:solidFill>
                            <a:schemeClr val="tx1"/>
                          </a:solidFill>
                          <a:latin typeface="Microsoft YaHei" panose="020B0503020204020204" charset="-122"/>
                          <a:ea typeface="Microsoft YaHei" panose="020B0503020204020204" charset="-122"/>
                          <a:sym typeface="+mn-ea"/>
                        </a:rPr>
                        <a:t>少量系统设计能力</a:t>
                      </a:r>
                      <a:endParaRPr lang="zh-CN" altLang="en-US" sz="1800">
                        <a:solidFill>
                          <a:schemeClr val="tx1"/>
                        </a:solidFill>
                        <a:latin typeface="Microsoft YaHei" panose="020B0503020204020204" charset="-122"/>
                        <a:ea typeface="Microsoft YaHei" panose="020B0503020204020204" charset="-122"/>
                        <a:sym typeface="+mn-ea"/>
                      </a:endParaRPr>
                    </a:p>
                  </a:txBody>
                  <a:tcPr marL="45718" marR="45718" marT="22859" marB="22859" anchor="ctr" anchorCtr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zh-CN" sz="1800">
                          <a:solidFill>
                            <a:schemeClr val="tx1"/>
                          </a:solidFill>
                          <a:latin typeface="Microsoft YaHei" panose="020B0503020204020204" charset="-122"/>
                          <a:ea typeface="Microsoft YaHei" panose="020B0503020204020204" charset="-122"/>
                          <a:sym typeface="+mn-ea"/>
                        </a:rPr>
                        <a:t>少量算法基础</a:t>
                      </a:r>
                      <a:endParaRPr lang="zh-CN" sz="1800">
                        <a:solidFill>
                          <a:schemeClr val="tx1"/>
                        </a:solidFill>
                        <a:latin typeface="Microsoft YaHei" panose="020B0503020204020204" charset="-122"/>
                        <a:ea typeface="Microsoft YaHei" panose="020B0503020204020204" charset="-122"/>
                        <a:sym typeface="+mn-ea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zh-CN" sz="1800">
                          <a:solidFill>
                            <a:schemeClr val="tx1"/>
                          </a:solidFill>
                          <a:latin typeface="Microsoft YaHei" panose="020B0503020204020204" charset="-122"/>
                          <a:ea typeface="Microsoft YaHei" panose="020B0503020204020204" charset="-122"/>
                          <a:sym typeface="+mn-ea"/>
                        </a:rPr>
                        <a:t>少量系统设计能力</a:t>
                      </a:r>
                      <a:endParaRPr lang="zh-CN" altLang="en-US" sz="1800">
                        <a:solidFill>
                          <a:schemeClr val="tx1"/>
                        </a:solidFill>
                        <a:latin typeface="Microsoft YaHei" panose="020B0503020204020204" charset="-122"/>
                        <a:ea typeface="Microsoft YaHei" panose="020B0503020204020204" charset="-122"/>
                        <a:sym typeface="+mn-ea"/>
                      </a:endParaRPr>
                    </a:p>
                  </a:txBody>
                  <a:tcPr marL="45718" marR="45718" marT="22859" marB="22859" anchor="ctr" anchorCtr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82169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zh-CN" altLang="en-US" sz="1800">
                          <a:solidFill>
                            <a:schemeClr val="tx1"/>
                          </a:solidFill>
                          <a:latin typeface="Microsoft YaHei" panose="020B0503020204020204" charset="-122"/>
                          <a:ea typeface="Microsoft YaHei" panose="020B0503020204020204" charset="-122"/>
                        </a:rPr>
                        <a:t>无</a:t>
                      </a:r>
                      <a:endParaRPr lang="zh-CN" altLang="en-US" sz="1800">
                        <a:solidFill>
                          <a:schemeClr val="tx1"/>
                        </a:solidFill>
                        <a:latin typeface="Microsoft YaHei" panose="020B0503020204020204" charset="-122"/>
                        <a:ea typeface="Microsoft YaHei" panose="020B0503020204020204" charset="-122"/>
                      </a:endParaRPr>
                    </a:p>
                  </a:txBody>
                  <a:tcPr marL="45718" marR="45718" marT="22859" marB="22859" anchor="ctr" anchorCtr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zh-CN" sz="1800">
                          <a:solidFill>
                            <a:schemeClr val="tx1"/>
                          </a:solidFill>
                          <a:latin typeface="Microsoft YaHei" panose="020B0503020204020204" charset="-122"/>
                          <a:ea typeface="Microsoft YaHei" panose="020B0503020204020204" charset="-122"/>
                          <a:sym typeface="+mn-ea"/>
                        </a:rPr>
                        <a:t>一定算法基础</a:t>
                      </a:r>
                      <a:endParaRPr lang="zh-CN" sz="1800">
                        <a:solidFill>
                          <a:schemeClr val="tx1"/>
                        </a:solidFill>
                        <a:latin typeface="Microsoft YaHei" panose="020B0503020204020204" charset="-122"/>
                        <a:ea typeface="Microsoft YaHei" panose="020B0503020204020204" charset="-122"/>
                        <a:sym typeface="+mn-ea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zh-CN" sz="1800">
                          <a:solidFill>
                            <a:schemeClr val="tx1"/>
                          </a:solidFill>
                          <a:latin typeface="Microsoft YaHei" panose="020B0503020204020204" charset="-122"/>
                          <a:ea typeface="Microsoft YaHei" panose="020B0503020204020204" charset="-122"/>
                          <a:sym typeface="+mn-ea"/>
                        </a:rPr>
                        <a:t>可用的算力资源</a:t>
                      </a:r>
                      <a:endParaRPr lang="zh-CN" altLang="en-US" sz="1800">
                        <a:solidFill>
                          <a:schemeClr val="tx1"/>
                        </a:solidFill>
                        <a:latin typeface="Microsoft YaHei" panose="020B0503020204020204" charset="-122"/>
                        <a:ea typeface="Microsoft YaHei" panose="020B0503020204020204" charset="-122"/>
                        <a:sym typeface="+mn-ea"/>
                      </a:endParaRPr>
                    </a:p>
                  </a:txBody>
                  <a:tcPr marL="45718" marR="45718" marT="22859" marB="22859" anchor="ctr" anchorCtr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grpSp>
        <p:nvGrpSpPr>
          <p:cNvPr id="4" name="组合 3"/>
          <p:cNvGrpSpPr/>
          <p:nvPr/>
        </p:nvGrpSpPr>
        <p:grpSpPr>
          <a:xfrm>
            <a:off x="9226745" y="264590"/>
            <a:ext cx="2599565" cy="338121"/>
            <a:chOff x="2895762" y="53069"/>
            <a:chExt cx="6563861" cy="853752"/>
          </a:xfrm>
        </p:grpSpPr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2"/>
            <a:srcRect l="5241" t="4897" r="5241" b="4897"/>
            <a:stretch>
              <a:fillRect/>
            </a:stretch>
          </p:blipFill>
          <p:spPr>
            <a:xfrm>
              <a:off x="2895762" y="53069"/>
              <a:ext cx="853751" cy="853752"/>
            </a:xfrm>
            <a:custGeom>
              <a:avLst/>
              <a:gdLst>
                <a:gd name="connsiteX0" fmla="*/ 853751 w 1707502"/>
                <a:gd name="connsiteY0" fmla="*/ 0 h 1707502"/>
                <a:gd name="connsiteX1" fmla="*/ 1707502 w 1707502"/>
                <a:gd name="connsiteY1" fmla="*/ 853751 h 1707502"/>
                <a:gd name="connsiteX2" fmla="*/ 853751 w 1707502"/>
                <a:gd name="connsiteY2" fmla="*/ 1707502 h 1707502"/>
                <a:gd name="connsiteX3" fmla="*/ 0 w 1707502"/>
                <a:gd name="connsiteY3" fmla="*/ 853751 h 1707502"/>
                <a:gd name="connsiteX4" fmla="*/ 853751 w 1707502"/>
                <a:gd name="connsiteY4" fmla="*/ 0 h 1707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7502" h="1707502">
                  <a:moveTo>
                    <a:pt x="853751" y="0"/>
                  </a:moveTo>
                  <a:cubicBezTo>
                    <a:pt x="1325265" y="0"/>
                    <a:pt x="1707502" y="382237"/>
                    <a:pt x="1707502" y="853751"/>
                  </a:cubicBezTo>
                  <a:cubicBezTo>
                    <a:pt x="1707502" y="1325265"/>
                    <a:pt x="1325265" y="1707502"/>
                    <a:pt x="853751" y="1707502"/>
                  </a:cubicBezTo>
                  <a:cubicBezTo>
                    <a:pt x="382237" y="1707502"/>
                    <a:pt x="0" y="1325265"/>
                    <a:pt x="0" y="853751"/>
                  </a:cubicBezTo>
                  <a:cubicBezTo>
                    <a:pt x="0" y="382237"/>
                    <a:pt x="382237" y="0"/>
                    <a:pt x="853751" y="0"/>
                  </a:cubicBezTo>
                  <a:close/>
                </a:path>
              </a:pathLst>
            </a:custGeom>
          </p:spPr>
        </p:pic>
        <p:pic>
          <p:nvPicPr>
            <p:cNvPr id="3" name="图片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77821" y="60444"/>
              <a:ext cx="5481802" cy="813705"/>
            </a:xfrm>
            <a:prstGeom prst="rect">
              <a:avLst/>
            </a:prstGeom>
          </p:spPr>
        </p:pic>
      </p:grp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一级标题方正兰亭中黑简体"/>
          <p:cNvSpPr txBox="1"/>
          <p:nvPr/>
        </p:nvSpPr>
        <p:spPr>
          <a:xfrm>
            <a:off x="639789" y="455369"/>
            <a:ext cx="5384800" cy="588010"/>
          </a:xfrm>
          <a:prstGeom prst="rect">
            <a:avLst/>
          </a:prstGeom>
          <a:ln w="25400">
            <a:miter lim="400000"/>
          </a:ln>
        </p:spPr>
        <p:txBody>
          <a:bodyPr wrap="none" lIns="25398" tIns="25398" rIns="25398" bIns="25398" anchor="ctr">
            <a:spAutoFit/>
          </a:bodyPr>
          <a:lstStyle>
            <a:lvl1pPr defTabSz="825500">
              <a:defRPr sz="7000">
                <a:solidFill>
                  <a:srgbClr val="FFFFFF"/>
                </a:solidFill>
                <a:latin typeface="FZLanTingHeiS-DB-GB" panose="02000500000000000000" charset="-122"/>
                <a:ea typeface="FZLanTingHeiS-DB-GB" panose="02000500000000000000" charset="-122"/>
                <a:cs typeface="FZLanTingHeiS-DB-GB" panose="02000500000000000000" charset="-122"/>
                <a:sym typeface="FZLanTingHeiS-DB-GB" panose="02000500000000000000" charset="-122"/>
              </a:defRPr>
            </a:lvl1pPr>
          </a:lstStyle>
          <a:p>
            <a:r>
              <a:rPr lang="en-US" sz="350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LLM</a:t>
            </a:r>
            <a:r>
              <a:rPr lang="zh-CN" altLang="en-US" sz="350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时代的应用开发技术栈</a:t>
            </a:r>
            <a:endParaRPr lang="zh-CN" altLang="en-US" sz="350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</a:endParaRPr>
          </a:p>
        </p:txBody>
      </p:sp>
      <p:sp>
        <p:nvSpPr>
          <p:cNvPr id="2" name="二级标题方正兰亭黑简体"/>
          <p:cNvSpPr txBox="1"/>
          <p:nvPr/>
        </p:nvSpPr>
        <p:spPr>
          <a:xfrm>
            <a:off x="639789" y="1103997"/>
            <a:ext cx="3764280" cy="395605"/>
          </a:xfrm>
          <a:prstGeom prst="rect">
            <a:avLst/>
          </a:prstGeom>
          <a:ln w="25400">
            <a:miter lim="400000"/>
          </a:ln>
        </p:spPr>
        <p:txBody>
          <a:bodyPr wrap="none" lIns="25398" tIns="25398" rIns="25398" bIns="25398" anchor="ctr">
            <a:spAutoFit/>
          </a:bodyPr>
          <a:lstStyle>
            <a:lvl1pPr defTabSz="825500">
              <a:defRPr sz="4500">
                <a:solidFill>
                  <a:srgbClr val="DDDDDD"/>
                </a:solidFill>
              </a:defRPr>
            </a:lvl1pPr>
          </a:lstStyle>
          <a:p>
            <a:pPr algn="l"/>
            <a:r>
              <a:rPr lang="zh-CN" altLang="en-US" sz="225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工具总是太多，选择是个难题</a:t>
            </a:r>
            <a:endParaRPr lang="zh-CN" altLang="en-US" sz="225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</p:txBody>
      </p:sp>
      <p:graphicFrame>
        <p:nvGraphicFramePr>
          <p:cNvPr id="5" name="Table 4"/>
          <p:cNvGraphicFramePr/>
          <p:nvPr>
            <p:custDataLst>
              <p:tags r:id="rId1"/>
            </p:custDataLst>
          </p:nvPr>
        </p:nvGraphicFramePr>
        <p:xfrm>
          <a:off x="1711053" y="2316964"/>
          <a:ext cx="8769350" cy="37871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3535"/>
                <a:gridCol w="2853055"/>
                <a:gridCol w="3032760"/>
              </a:tblGrid>
              <a:tr h="1051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altLang="zh-CN" sz="1800">
                          <a:solidFill>
                            <a:schemeClr val="tx1"/>
                          </a:solidFill>
                          <a:latin typeface="Microsoft YaHei" panose="020B0503020204020204" charset="-122"/>
                          <a:ea typeface="Microsoft YaHei" panose="020B0503020204020204" charset="-122"/>
                        </a:rPr>
                        <a:t>API</a:t>
                      </a:r>
                      <a:endParaRPr lang="en-US" altLang="zh-CN" sz="1800">
                        <a:solidFill>
                          <a:schemeClr val="tx1"/>
                        </a:solidFill>
                        <a:latin typeface="Microsoft YaHei" panose="020B0503020204020204" charset="-122"/>
                        <a:ea typeface="Microsoft YaHei" panose="020B0503020204020204" charset="-122"/>
                      </a:endParaRPr>
                    </a:p>
                  </a:txBody>
                  <a:tcPr marL="45718" marR="45718" marT="22859" marB="22859" anchor="ctr" anchorCtr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zh-CN" altLang="en-US" sz="1800">
                          <a:solidFill>
                            <a:schemeClr val="tx1"/>
                          </a:solidFill>
                          <a:latin typeface="Microsoft YaHei" panose="020B0503020204020204" charset="-122"/>
                          <a:ea typeface="Microsoft YaHei" panose="020B0503020204020204" charset="-122"/>
                        </a:rPr>
                        <a:t>开源模型</a:t>
                      </a:r>
                      <a:endParaRPr lang="zh-CN" altLang="en-US" sz="1800">
                        <a:solidFill>
                          <a:schemeClr val="tx1"/>
                        </a:solidFill>
                        <a:latin typeface="Microsoft YaHei" panose="020B0503020204020204" charset="-122"/>
                        <a:ea typeface="Microsoft YaHei" panose="020B0503020204020204" charset="-122"/>
                      </a:endParaRPr>
                    </a:p>
                  </a:txBody>
                  <a:tcPr marL="45718" marR="45718" marT="22859" marB="22859" anchor="ctr" anchorCtr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zh-CN" altLang="en-US" sz="1800">
                          <a:solidFill>
                            <a:schemeClr val="tx1"/>
                          </a:solidFill>
                          <a:latin typeface="Microsoft YaHei" panose="020B0503020204020204" charset="-122"/>
                          <a:ea typeface="Microsoft YaHei" panose="020B0503020204020204" charset="-122"/>
                          <a:cs typeface="Microsoft YaHei" panose="020B0503020204020204" charset="-122"/>
                        </a:rPr>
                        <a:t>开发工具</a:t>
                      </a:r>
                      <a:r>
                        <a:rPr lang="en-US" altLang="zh-CN" sz="1800">
                          <a:solidFill>
                            <a:schemeClr val="tx1"/>
                          </a:solidFill>
                          <a:latin typeface="Microsoft YaHei" panose="020B0503020204020204" charset="-122"/>
                          <a:ea typeface="Microsoft YaHei" panose="020B0503020204020204" charset="-122"/>
                          <a:cs typeface="Microsoft YaHei" panose="020B0503020204020204" charset="-122"/>
                        </a:rPr>
                        <a:t>/</a:t>
                      </a:r>
                      <a:r>
                        <a:rPr lang="zh-CN" altLang="en-US" sz="1800">
                          <a:solidFill>
                            <a:schemeClr val="tx1"/>
                          </a:solidFill>
                          <a:latin typeface="Microsoft YaHei" panose="020B0503020204020204" charset="-122"/>
                          <a:ea typeface="Microsoft YaHei" panose="020B0503020204020204" charset="-122"/>
                          <a:cs typeface="Microsoft YaHei" panose="020B0503020204020204" charset="-122"/>
                        </a:rPr>
                        <a:t>平台</a:t>
                      </a:r>
                      <a:endParaRPr lang="zh-CN" altLang="en-US" sz="1800">
                        <a:solidFill>
                          <a:schemeClr val="tx1"/>
                        </a:solidFill>
                        <a:latin typeface="Microsoft YaHei" panose="020B0503020204020204" charset="-122"/>
                        <a:ea typeface="Microsoft YaHei" panose="020B0503020204020204" charset="-122"/>
                        <a:cs typeface="Microsoft YaHei" panose="020B0503020204020204" charset="-122"/>
                      </a:endParaRPr>
                    </a:p>
                  </a:txBody>
                  <a:tcPr marL="45718" marR="45718" marT="22859" marB="22859" anchor="ctr" anchorCtr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273558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altLang="zh-CN" sz="1800">
                          <a:solidFill>
                            <a:schemeClr val="tx1"/>
                          </a:solidFill>
                          <a:latin typeface="Microsoft YaHei" panose="020B0503020204020204" charset="-122"/>
                          <a:ea typeface="Microsoft YaHei" panose="020B0503020204020204" charset="-122"/>
                          <a:cs typeface="Microsoft YaHei" panose="020B0503020204020204" charset="-122"/>
                        </a:rPr>
                        <a:t>GPT</a:t>
                      </a:r>
                      <a:r>
                        <a:rPr lang="zh-CN" altLang="en-US" sz="1800">
                          <a:solidFill>
                            <a:schemeClr val="tx1"/>
                          </a:solidFill>
                          <a:latin typeface="Microsoft YaHei" panose="020B0503020204020204" charset="-122"/>
                          <a:ea typeface="Microsoft YaHei" panose="020B0503020204020204" charset="-122"/>
                          <a:cs typeface="Microsoft YaHei" panose="020B0503020204020204" charset="-122"/>
                        </a:rPr>
                        <a:t>系列、</a:t>
                      </a:r>
                      <a:endParaRPr lang="zh-CN" altLang="en-US" sz="1800">
                        <a:solidFill>
                          <a:schemeClr val="tx1"/>
                        </a:solidFill>
                        <a:latin typeface="Microsoft YaHei" panose="020B0503020204020204" charset="-122"/>
                        <a:ea typeface="Microsoft YaHei" panose="020B0503020204020204" charset="-122"/>
                        <a:cs typeface="Microsoft YaHei" panose="020B0503020204020204" charset="-122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zh-CN" altLang="en-US" sz="1800">
                          <a:solidFill>
                            <a:schemeClr val="tx1"/>
                          </a:solidFill>
                          <a:latin typeface="Microsoft YaHei" panose="020B0503020204020204" charset="-122"/>
                          <a:ea typeface="Microsoft YaHei" panose="020B0503020204020204" charset="-122"/>
                          <a:cs typeface="Microsoft YaHei" panose="020B0503020204020204" charset="-122"/>
                        </a:rPr>
                        <a:t>百度、</a:t>
                      </a:r>
                      <a:endParaRPr lang="zh-CN" altLang="en-US" sz="1800">
                        <a:solidFill>
                          <a:schemeClr val="tx1"/>
                        </a:solidFill>
                        <a:latin typeface="Microsoft YaHei" panose="020B0503020204020204" charset="-122"/>
                        <a:ea typeface="Microsoft YaHei" panose="020B0503020204020204" charset="-122"/>
                        <a:cs typeface="Microsoft YaHei" panose="020B0503020204020204" charset="-122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zh-CN" altLang="en-US" sz="1800">
                          <a:solidFill>
                            <a:schemeClr val="tx1"/>
                          </a:solidFill>
                          <a:latin typeface="Microsoft YaHei" panose="020B0503020204020204" charset="-122"/>
                          <a:ea typeface="Microsoft YaHei" panose="020B0503020204020204" charset="-122"/>
                          <a:cs typeface="Microsoft YaHei" panose="020B0503020204020204" charset="-122"/>
                        </a:rPr>
                        <a:t>讯飞、</a:t>
                      </a:r>
                      <a:endParaRPr lang="zh-CN" altLang="en-US" sz="1800">
                        <a:solidFill>
                          <a:schemeClr val="tx1"/>
                        </a:solidFill>
                        <a:latin typeface="Microsoft YaHei" panose="020B0503020204020204" charset="-122"/>
                        <a:ea typeface="Microsoft YaHei" panose="020B0503020204020204" charset="-122"/>
                        <a:cs typeface="Microsoft YaHei" panose="020B0503020204020204" charset="-122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zh-CN" altLang="en-US" sz="1800">
                          <a:solidFill>
                            <a:schemeClr val="tx1"/>
                          </a:solidFill>
                          <a:latin typeface="Microsoft YaHei" panose="020B0503020204020204" charset="-122"/>
                          <a:ea typeface="Microsoft YaHei" panose="020B0503020204020204" charset="-122"/>
                          <a:cs typeface="Microsoft YaHei" panose="020B0503020204020204" charset="-122"/>
                        </a:rPr>
                        <a:t>千问、</a:t>
                      </a:r>
                      <a:endParaRPr lang="zh-CN" altLang="en-US" sz="1800">
                        <a:solidFill>
                          <a:schemeClr val="tx1"/>
                        </a:solidFill>
                        <a:latin typeface="Microsoft YaHei" panose="020B0503020204020204" charset="-122"/>
                        <a:ea typeface="Microsoft YaHei" panose="020B0503020204020204" charset="-122"/>
                        <a:cs typeface="Microsoft YaHei" panose="020B0503020204020204" charset="-122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zh-CN" altLang="en-US" sz="1800">
                          <a:solidFill>
                            <a:schemeClr val="tx1"/>
                          </a:solidFill>
                          <a:latin typeface="Microsoft YaHei" panose="020B0503020204020204" charset="-122"/>
                          <a:ea typeface="Microsoft YaHei" panose="020B0503020204020204" charset="-122"/>
                          <a:cs typeface="Microsoft YaHei" panose="020B0503020204020204" charset="-122"/>
                        </a:rPr>
                        <a:t>智谱、</a:t>
                      </a:r>
                      <a:endParaRPr lang="zh-CN" altLang="en-US" sz="1800">
                        <a:solidFill>
                          <a:schemeClr val="tx1"/>
                        </a:solidFill>
                        <a:latin typeface="Microsoft YaHei" panose="020B0503020204020204" charset="-122"/>
                        <a:ea typeface="Microsoft YaHei" panose="020B0503020204020204" charset="-122"/>
                        <a:cs typeface="Microsoft YaHei" panose="020B0503020204020204" charset="-122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zh-CN" altLang="en-US" sz="1800">
                          <a:solidFill>
                            <a:schemeClr val="tx1"/>
                          </a:solidFill>
                          <a:latin typeface="Microsoft YaHei" panose="020B0503020204020204" charset="-122"/>
                          <a:ea typeface="Microsoft YaHei" panose="020B0503020204020204" charset="-122"/>
                          <a:cs typeface="Microsoft YaHei" panose="020B0503020204020204" charset="-122"/>
                        </a:rPr>
                        <a:t>……</a:t>
                      </a:r>
                      <a:endParaRPr lang="zh-CN" altLang="en-US" sz="1800">
                        <a:solidFill>
                          <a:schemeClr val="tx1"/>
                        </a:solidFill>
                        <a:latin typeface="Microsoft YaHei" panose="020B0503020204020204" charset="-122"/>
                        <a:ea typeface="Microsoft YaHei" panose="020B0503020204020204" charset="-122"/>
                        <a:cs typeface="Microsoft YaHei" panose="020B0503020204020204" charset="-122"/>
                      </a:endParaRPr>
                    </a:p>
                  </a:txBody>
                  <a:tcPr marL="45718" marR="45718" marT="22859" marB="22859" anchor="ctr" anchorCtr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altLang="zh-CN" sz="1800">
                          <a:solidFill>
                            <a:schemeClr val="tx1"/>
                          </a:solidFill>
                          <a:latin typeface="Microsoft YaHei" panose="020B0503020204020204" charset="-122"/>
                          <a:ea typeface="Microsoft YaHei" panose="020B0503020204020204" charset="-122"/>
                          <a:cs typeface="Microsoft YaHei" panose="020B0503020204020204" charset="-122"/>
                          <a:sym typeface="+mn-ea"/>
                        </a:rPr>
                        <a:t>ChatGLM</a:t>
                      </a:r>
                      <a:r>
                        <a:rPr lang="zh-CN" altLang="en-US" sz="1800">
                          <a:solidFill>
                            <a:schemeClr val="tx1"/>
                          </a:solidFill>
                          <a:latin typeface="Microsoft YaHei" panose="020B0503020204020204" charset="-122"/>
                          <a:ea typeface="Microsoft YaHei" panose="020B0503020204020204" charset="-122"/>
                          <a:cs typeface="Microsoft YaHei" panose="020B0503020204020204" charset="-122"/>
                          <a:sym typeface="+mn-ea"/>
                        </a:rPr>
                        <a:t>、</a:t>
                      </a:r>
                      <a:endParaRPr lang="zh-CN" altLang="en-US" sz="1800">
                        <a:solidFill>
                          <a:schemeClr val="tx1"/>
                        </a:solidFill>
                        <a:latin typeface="Microsoft YaHei" panose="020B0503020204020204" charset="-122"/>
                        <a:ea typeface="Microsoft YaHei" panose="020B0503020204020204" charset="-122"/>
                        <a:cs typeface="Microsoft YaHei" panose="020B0503020204020204" charset="-122"/>
                        <a:sym typeface="+mn-ea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altLang="zh-CN" sz="1800">
                          <a:solidFill>
                            <a:schemeClr val="tx1"/>
                          </a:solidFill>
                          <a:latin typeface="Microsoft YaHei" panose="020B0503020204020204" charset="-122"/>
                          <a:ea typeface="Microsoft YaHei" panose="020B0503020204020204" charset="-122"/>
                          <a:cs typeface="Microsoft YaHei" panose="020B0503020204020204" charset="-122"/>
                          <a:sym typeface="+mn-ea"/>
                        </a:rPr>
                        <a:t>MOSS</a:t>
                      </a:r>
                      <a:r>
                        <a:rPr lang="zh-CN" altLang="en-US" sz="1800">
                          <a:solidFill>
                            <a:schemeClr val="tx1"/>
                          </a:solidFill>
                          <a:latin typeface="Microsoft YaHei" panose="020B0503020204020204" charset="-122"/>
                          <a:ea typeface="Microsoft YaHei" panose="020B0503020204020204" charset="-122"/>
                          <a:cs typeface="Microsoft YaHei" panose="020B0503020204020204" charset="-122"/>
                          <a:sym typeface="+mn-ea"/>
                        </a:rPr>
                        <a:t>、</a:t>
                      </a:r>
                      <a:endParaRPr lang="zh-CN" altLang="en-US" sz="1800">
                        <a:solidFill>
                          <a:schemeClr val="tx1"/>
                        </a:solidFill>
                        <a:latin typeface="Microsoft YaHei" panose="020B0503020204020204" charset="-122"/>
                        <a:ea typeface="Microsoft YaHei" panose="020B0503020204020204" charset="-122"/>
                        <a:cs typeface="Microsoft YaHei" panose="020B0503020204020204" charset="-122"/>
                        <a:sym typeface="+mn-ea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altLang="zh-CN" sz="1800">
                          <a:solidFill>
                            <a:schemeClr val="tx1"/>
                          </a:solidFill>
                          <a:latin typeface="Microsoft YaHei" panose="020B0503020204020204" charset="-122"/>
                          <a:ea typeface="Microsoft YaHei" panose="020B0503020204020204" charset="-122"/>
                          <a:cs typeface="Microsoft YaHei" panose="020B0503020204020204" charset="-122"/>
                          <a:sym typeface="+mn-ea"/>
                        </a:rPr>
                        <a:t>LLaMA</a:t>
                      </a:r>
                      <a:r>
                        <a:rPr lang="zh-CN" altLang="en-US" sz="1800">
                          <a:solidFill>
                            <a:schemeClr val="tx1"/>
                          </a:solidFill>
                          <a:latin typeface="Microsoft YaHei" panose="020B0503020204020204" charset="-122"/>
                          <a:ea typeface="Microsoft YaHei" panose="020B0503020204020204" charset="-122"/>
                          <a:cs typeface="Microsoft YaHei" panose="020B0503020204020204" charset="-122"/>
                          <a:sym typeface="+mn-ea"/>
                        </a:rPr>
                        <a:t>、</a:t>
                      </a:r>
                      <a:endParaRPr lang="zh-CN" altLang="en-US" sz="1800">
                        <a:solidFill>
                          <a:schemeClr val="tx1"/>
                        </a:solidFill>
                        <a:latin typeface="Microsoft YaHei" panose="020B0503020204020204" charset="-122"/>
                        <a:ea typeface="Microsoft YaHei" panose="020B0503020204020204" charset="-122"/>
                        <a:cs typeface="Microsoft YaHei" panose="020B0503020204020204" charset="-122"/>
                        <a:sym typeface="+mn-ea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altLang="zh-CN" sz="1800">
                          <a:solidFill>
                            <a:schemeClr val="tx1"/>
                          </a:solidFill>
                          <a:latin typeface="Microsoft YaHei" panose="020B0503020204020204" charset="-122"/>
                          <a:ea typeface="Microsoft YaHei" panose="020B0503020204020204" charset="-122"/>
                          <a:cs typeface="Microsoft YaHei" panose="020B0503020204020204" charset="-122"/>
                          <a:sym typeface="+mn-ea"/>
                        </a:rPr>
                        <a:t>Qwen</a:t>
                      </a:r>
                      <a:r>
                        <a:rPr lang="zh-CN" altLang="en-US" sz="1800">
                          <a:solidFill>
                            <a:schemeClr val="tx1"/>
                          </a:solidFill>
                          <a:latin typeface="Microsoft YaHei" panose="020B0503020204020204" charset="-122"/>
                          <a:ea typeface="Microsoft YaHei" panose="020B0503020204020204" charset="-122"/>
                          <a:cs typeface="Microsoft YaHei" panose="020B0503020204020204" charset="-122"/>
                          <a:sym typeface="+mn-ea"/>
                        </a:rPr>
                        <a:t>、</a:t>
                      </a:r>
                      <a:endParaRPr lang="zh-CN" altLang="en-US" sz="1800">
                        <a:solidFill>
                          <a:schemeClr val="tx1"/>
                        </a:solidFill>
                        <a:latin typeface="Microsoft YaHei" panose="020B0503020204020204" charset="-122"/>
                        <a:ea typeface="Microsoft YaHei" panose="020B0503020204020204" charset="-122"/>
                        <a:cs typeface="Microsoft YaHei" panose="020B0503020204020204" charset="-122"/>
                        <a:sym typeface="+mn-ea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altLang="zh-CN" sz="1800">
                          <a:solidFill>
                            <a:schemeClr val="tx1"/>
                          </a:solidFill>
                          <a:latin typeface="Microsoft YaHei" panose="020B0503020204020204" charset="-122"/>
                          <a:ea typeface="Microsoft YaHei" panose="020B0503020204020204" charset="-122"/>
                          <a:cs typeface="Microsoft YaHei" panose="020B0503020204020204" charset="-122"/>
                          <a:sym typeface="+mn-ea"/>
                        </a:rPr>
                        <a:t>InternLLM</a:t>
                      </a:r>
                      <a:endParaRPr lang="en-US" altLang="zh-CN" sz="1800">
                        <a:solidFill>
                          <a:schemeClr val="tx1"/>
                        </a:solidFill>
                        <a:latin typeface="Microsoft YaHei" panose="020B0503020204020204" charset="-122"/>
                        <a:ea typeface="Microsoft YaHei" panose="020B0503020204020204" charset="-122"/>
                        <a:cs typeface="Microsoft YaHei" panose="020B0503020204020204" charset="-122"/>
                        <a:sym typeface="+mn-ea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zh-CN" altLang="en-US" sz="1800">
                          <a:solidFill>
                            <a:schemeClr val="tx1"/>
                          </a:solidFill>
                          <a:latin typeface="Microsoft YaHei" panose="020B0503020204020204" charset="-122"/>
                          <a:ea typeface="Microsoft YaHei" panose="020B0503020204020204" charset="-122"/>
                          <a:cs typeface="Microsoft YaHei" panose="020B0503020204020204" charset="-122"/>
                          <a:sym typeface="+mn-ea"/>
                        </a:rPr>
                        <a:t>……</a:t>
                      </a:r>
                      <a:endParaRPr lang="zh-CN" altLang="en-US" sz="1800">
                        <a:solidFill>
                          <a:schemeClr val="tx1"/>
                        </a:solidFill>
                        <a:latin typeface="Microsoft YaHei" panose="020B0503020204020204" charset="-122"/>
                        <a:ea typeface="Microsoft YaHei" panose="020B0503020204020204" charset="-122"/>
                        <a:cs typeface="Microsoft YaHei" panose="020B0503020204020204" charset="-122"/>
                        <a:sym typeface="+mn-ea"/>
                      </a:endParaRPr>
                    </a:p>
                  </a:txBody>
                  <a:tcPr marL="45718" marR="45718" marT="22859" marB="22859" anchor="ctr" anchorCtr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altLang="zh-CN" sz="1800">
                          <a:solidFill>
                            <a:schemeClr val="tx1"/>
                          </a:solidFill>
                          <a:latin typeface="Microsoft YaHei" panose="020B0503020204020204" charset="-122"/>
                          <a:ea typeface="Microsoft YaHei" panose="020B0503020204020204" charset="-122"/>
                          <a:cs typeface="Microsoft YaHei" panose="020B0503020204020204" charset="-122"/>
                          <a:sym typeface="+mn-ea"/>
                        </a:rPr>
                        <a:t>SentenceTransformer</a:t>
                      </a:r>
                      <a:r>
                        <a:rPr lang="zh-CN" altLang="en-US" sz="1800">
                          <a:solidFill>
                            <a:schemeClr val="tx1"/>
                          </a:solidFill>
                          <a:latin typeface="Microsoft YaHei" panose="020B0503020204020204" charset="-122"/>
                          <a:ea typeface="Microsoft YaHei" panose="020B0503020204020204" charset="-122"/>
                          <a:cs typeface="Microsoft YaHei" panose="020B0503020204020204" charset="-122"/>
                          <a:sym typeface="+mn-ea"/>
                        </a:rPr>
                        <a:t>、</a:t>
                      </a:r>
                      <a:endParaRPr lang="zh-CN" altLang="en-US" sz="1800">
                        <a:solidFill>
                          <a:schemeClr val="tx1"/>
                        </a:solidFill>
                        <a:latin typeface="Microsoft YaHei" panose="020B0503020204020204" charset="-122"/>
                        <a:ea typeface="Microsoft YaHei" panose="020B0503020204020204" charset="-122"/>
                        <a:cs typeface="Microsoft YaHei" panose="020B0503020204020204" charset="-122"/>
                        <a:sym typeface="+mn-ea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altLang="zh-CN" sz="1800">
                          <a:solidFill>
                            <a:schemeClr val="tx1"/>
                          </a:solidFill>
                          <a:latin typeface="Microsoft YaHei" panose="020B0503020204020204" charset="-122"/>
                          <a:ea typeface="Microsoft YaHei" panose="020B0503020204020204" charset="-122"/>
                          <a:cs typeface="Microsoft YaHei" panose="020B0503020204020204" charset="-122"/>
                          <a:sym typeface="+mn-ea"/>
                        </a:rPr>
                        <a:t>Transformers</a:t>
                      </a:r>
                      <a:r>
                        <a:rPr lang="zh-CN" altLang="en-US" sz="1800">
                          <a:solidFill>
                            <a:schemeClr val="tx1"/>
                          </a:solidFill>
                          <a:latin typeface="Microsoft YaHei" panose="020B0503020204020204" charset="-122"/>
                          <a:ea typeface="Microsoft YaHei" panose="020B0503020204020204" charset="-122"/>
                          <a:cs typeface="Microsoft YaHei" panose="020B0503020204020204" charset="-122"/>
                          <a:sym typeface="+mn-ea"/>
                        </a:rPr>
                        <a:t>、</a:t>
                      </a:r>
                      <a:endParaRPr lang="zh-CN" altLang="en-US" sz="1800">
                        <a:solidFill>
                          <a:schemeClr val="tx1"/>
                        </a:solidFill>
                        <a:latin typeface="Microsoft YaHei" panose="020B0503020204020204" charset="-122"/>
                        <a:ea typeface="Microsoft YaHei" panose="020B0503020204020204" charset="-122"/>
                        <a:cs typeface="Microsoft YaHei" panose="020B0503020204020204" charset="-122"/>
                        <a:sym typeface="+mn-ea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altLang="zh-CN" sz="1800">
                          <a:solidFill>
                            <a:schemeClr val="tx1"/>
                          </a:solidFill>
                          <a:latin typeface="Microsoft YaHei" panose="020B0503020204020204" charset="-122"/>
                          <a:ea typeface="Microsoft YaHei" panose="020B0503020204020204" charset="-122"/>
                          <a:cs typeface="Microsoft YaHei" panose="020B0503020204020204" charset="-122"/>
                          <a:sym typeface="+mn-ea"/>
                        </a:rPr>
                        <a:t>PEFT</a:t>
                      </a:r>
                      <a:r>
                        <a:rPr lang="zh-CN" altLang="en-US" sz="1800">
                          <a:solidFill>
                            <a:schemeClr val="tx1"/>
                          </a:solidFill>
                          <a:latin typeface="Microsoft YaHei" panose="020B0503020204020204" charset="-122"/>
                          <a:ea typeface="Microsoft YaHei" panose="020B0503020204020204" charset="-122"/>
                          <a:cs typeface="Microsoft YaHei" panose="020B0503020204020204" charset="-122"/>
                          <a:sym typeface="+mn-ea"/>
                        </a:rPr>
                        <a:t>、</a:t>
                      </a:r>
                      <a:endParaRPr lang="zh-CN" altLang="en-US" sz="1800">
                        <a:solidFill>
                          <a:schemeClr val="tx1"/>
                        </a:solidFill>
                        <a:latin typeface="Microsoft YaHei" panose="020B0503020204020204" charset="-122"/>
                        <a:ea typeface="Microsoft YaHei" panose="020B0503020204020204" charset="-122"/>
                        <a:cs typeface="Microsoft YaHei" panose="020B0503020204020204" charset="-122"/>
                        <a:sym typeface="+mn-ea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altLang="zh-CN" sz="1800">
                          <a:solidFill>
                            <a:schemeClr val="tx1"/>
                          </a:solidFill>
                          <a:latin typeface="Microsoft YaHei" panose="020B0503020204020204" charset="-122"/>
                          <a:ea typeface="Microsoft YaHei" panose="020B0503020204020204" charset="-122"/>
                          <a:cs typeface="Microsoft YaHei" panose="020B0503020204020204" charset="-122"/>
                          <a:sym typeface="+mn-ea"/>
                        </a:rPr>
                        <a:t>DeepSpeedChat</a:t>
                      </a:r>
                      <a:r>
                        <a:rPr lang="zh-CN" altLang="en-US" sz="1800">
                          <a:solidFill>
                            <a:schemeClr val="tx1"/>
                          </a:solidFill>
                          <a:latin typeface="Microsoft YaHei" panose="020B0503020204020204" charset="-122"/>
                          <a:ea typeface="Microsoft YaHei" panose="020B0503020204020204" charset="-122"/>
                          <a:cs typeface="Microsoft YaHei" panose="020B0503020204020204" charset="-122"/>
                          <a:sym typeface="+mn-ea"/>
                        </a:rPr>
                        <a:t>、</a:t>
                      </a:r>
                      <a:endParaRPr lang="zh-CN" altLang="en-US" sz="1800">
                        <a:solidFill>
                          <a:schemeClr val="tx1"/>
                        </a:solidFill>
                        <a:latin typeface="Microsoft YaHei" panose="020B0503020204020204" charset="-122"/>
                        <a:ea typeface="Microsoft YaHei" panose="020B0503020204020204" charset="-122"/>
                        <a:cs typeface="Microsoft YaHei" panose="020B0503020204020204" charset="-122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altLang="zh-CN" sz="1800">
                          <a:solidFill>
                            <a:schemeClr val="tx1"/>
                          </a:solidFill>
                          <a:latin typeface="Microsoft YaHei" panose="020B0503020204020204" charset="-122"/>
                          <a:ea typeface="Microsoft YaHei" panose="020B0503020204020204" charset="-122"/>
                          <a:cs typeface="Microsoft YaHei" panose="020B0503020204020204" charset="-122"/>
                          <a:sym typeface="+mn-ea"/>
                        </a:rPr>
                        <a:t>ModelScope</a:t>
                      </a:r>
                      <a:endParaRPr lang="en-US" altLang="zh-CN" sz="1800">
                        <a:solidFill>
                          <a:schemeClr val="tx1"/>
                        </a:solidFill>
                        <a:latin typeface="Microsoft YaHei" panose="020B0503020204020204" charset="-122"/>
                        <a:ea typeface="Microsoft YaHei" panose="020B0503020204020204" charset="-122"/>
                        <a:cs typeface="Microsoft YaHei" panose="020B0503020204020204" charset="-122"/>
                        <a:sym typeface="+mn-ea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altLang="zh-CN" sz="1800">
                          <a:solidFill>
                            <a:schemeClr val="tx1"/>
                          </a:solidFill>
                          <a:latin typeface="Microsoft YaHei" panose="020B0503020204020204" charset="-122"/>
                          <a:ea typeface="Microsoft YaHei" panose="020B0503020204020204" charset="-122"/>
                          <a:cs typeface="Microsoft YaHei" panose="020B0503020204020204" charset="-122"/>
                          <a:sym typeface="+mn-ea"/>
                        </a:rPr>
                        <a:t>PaddleNLP</a:t>
                      </a:r>
                      <a:r>
                        <a:rPr lang="zh-CN" altLang="en-US" sz="1800">
                          <a:solidFill>
                            <a:schemeClr val="tx1"/>
                          </a:solidFill>
                          <a:latin typeface="Microsoft YaHei" panose="020B0503020204020204" charset="-122"/>
                          <a:ea typeface="Microsoft YaHei" panose="020B0503020204020204" charset="-122"/>
                          <a:cs typeface="Microsoft YaHei" panose="020B0503020204020204" charset="-122"/>
                          <a:sym typeface="+mn-ea"/>
                        </a:rPr>
                        <a:t>、</a:t>
                      </a:r>
                      <a:endParaRPr lang="zh-CN" altLang="en-US" sz="1800">
                        <a:solidFill>
                          <a:schemeClr val="tx1"/>
                        </a:solidFill>
                        <a:latin typeface="Microsoft YaHei" panose="020B0503020204020204" charset="-122"/>
                        <a:ea typeface="Microsoft YaHei" panose="020B0503020204020204" charset="-122"/>
                        <a:cs typeface="Microsoft YaHei" panose="020B0503020204020204" charset="-122"/>
                        <a:sym typeface="+mn-ea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altLang="zh-CN" sz="1800">
                          <a:solidFill>
                            <a:schemeClr val="tx1"/>
                          </a:solidFill>
                          <a:latin typeface="Microsoft YaHei" panose="020B0503020204020204" charset="-122"/>
                          <a:ea typeface="Microsoft YaHei" panose="020B0503020204020204" charset="-122"/>
                          <a:cs typeface="Microsoft YaHei" panose="020B0503020204020204" charset="-122"/>
                          <a:sym typeface="+mn-ea"/>
                        </a:rPr>
                        <a:t>GPTQ/GGML/AWQ</a:t>
                      </a:r>
                      <a:endParaRPr lang="zh-CN" altLang="en-US" sz="1800">
                        <a:solidFill>
                          <a:schemeClr val="tx1"/>
                        </a:solidFill>
                        <a:latin typeface="Microsoft YaHei" panose="020B0503020204020204" charset="-122"/>
                        <a:ea typeface="Microsoft YaHei" panose="020B0503020204020204" charset="-122"/>
                        <a:cs typeface="Microsoft YaHei" panose="020B0503020204020204" charset="-122"/>
                        <a:sym typeface="+mn-ea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zh-CN" altLang="en-US" sz="1800">
                          <a:solidFill>
                            <a:schemeClr val="tx1"/>
                          </a:solidFill>
                          <a:latin typeface="Microsoft YaHei" panose="020B0503020204020204" charset="-122"/>
                          <a:ea typeface="Microsoft YaHei" panose="020B0503020204020204" charset="-122"/>
                          <a:cs typeface="Microsoft YaHei" panose="020B0503020204020204" charset="-122"/>
                          <a:sym typeface="+mn-ea"/>
                        </a:rPr>
                        <a:t>……</a:t>
                      </a:r>
                      <a:endParaRPr lang="zh-CN" altLang="en-US" sz="1800">
                        <a:solidFill>
                          <a:schemeClr val="tx1"/>
                        </a:solidFill>
                        <a:latin typeface="Microsoft YaHei" panose="020B0503020204020204" charset="-122"/>
                        <a:ea typeface="Microsoft YaHei" panose="020B0503020204020204" charset="-122"/>
                        <a:cs typeface="Microsoft YaHei" panose="020B0503020204020204" charset="-122"/>
                        <a:sym typeface="+mn-ea"/>
                      </a:endParaRPr>
                    </a:p>
                  </a:txBody>
                  <a:tcPr marL="45718" marR="45718" marT="22859" marB="22859" anchor="ctr" anchorCtr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grpSp>
        <p:nvGrpSpPr>
          <p:cNvPr id="4" name="组合 3"/>
          <p:cNvGrpSpPr/>
          <p:nvPr/>
        </p:nvGrpSpPr>
        <p:grpSpPr>
          <a:xfrm>
            <a:off x="9226745" y="264590"/>
            <a:ext cx="2599565" cy="338121"/>
            <a:chOff x="2895762" y="53069"/>
            <a:chExt cx="6563861" cy="853752"/>
          </a:xfrm>
        </p:grpSpPr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2"/>
            <a:srcRect l="5241" t="4897" r="5241" b="4897"/>
            <a:stretch>
              <a:fillRect/>
            </a:stretch>
          </p:blipFill>
          <p:spPr>
            <a:xfrm>
              <a:off x="2895762" y="53069"/>
              <a:ext cx="853751" cy="853752"/>
            </a:xfrm>
            <a:custGeom>
              <a:avLst/>
              <a:gdLst>
                <a:gd name="connsiteX0" fmla="*/ 853751 w 1707502"/>
                <a:gd name="connsiteY0" fmla="*/ 0 h 1707502"/>
                <a:gd name="connsiteX1" fmla="*/ 1707502 w 1707502"/>
                <a:gd name="connsiteY1" fmla="*/ 853751 h 1707502"/>
                <a:gd name="connsiteX2" fmla="*/ 853751 w 1707502"/>
                <a:gd name="connsiteY2" fmla="*/ 1707502 h 1707502"/>
                <a:gd name="connsiteX3" fmla="*/ 0 w 1707502"/>
                <a:gd name="connsiteY3" fmla="*/ 853751 h 1707502"/>
                <a:gd name="connsiteX4" fmla="*/ 853751 w 1707502"/>
                <a:gd name="connsiteY4" fmla="*/ 0 h 1707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7502" h="1707502">
                  <a:moveTo>
                    <a:pt x="853751" y="0"/>
                  </a:moveTo>
                  <a:cubicBezTo>
                    <a:pt x="1325265" y="0"/>
                    <a:pt x="1707502" y="382237"/>
                    <a:pt x="1707502" y="853751"/>
                  </a:cubicBezTo>
                  <a:cubicBezTo>
                    <a:pt x="1707502" y="1325265"/>
                    <a:pt x="1325265" y="1707502"/>
                    <a:pt x="853751" y="1707502"/>
                  </a:cubicBezTo>
                  <a:cubicBezTo>
                    <a:pt x="382237" y="1707502"/>
                    <a:pt x="0" y="1325265"/>
                    <a:pt x="0" y="853751"/>
                  </a:cubicBezTo>
                  <a:cubicBezTo>
                    <a:pt x="0" y="382237"/>
                    <a:pt x="382237" y="0"/>
                    <a:pt x="853751" y="0"/>
                  </a:cubicBezTo>
                  <a:close/>
                </a:path>
              </a:pathLst>
            </a:custGeom>
          </p:spPr>
        </p:pic>
        <p:pic>
          <p:nvPicPr>
            <p:cNvPr id="3" name="图片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77821" y="60444"/>
              <a:ext cx="5481802" cy="813705"/>
            </a:xfrm>
            <a:prstGeom prst="rect">
              <a:avLst/>
            </a:prstGeom>
          </p:spPr>
        </p:pic>
      </p:grpSp>
      <p:sp>
        <p:nvSpPr>
          <p:cNvPr id="6" name="Oval 5"/>
          <p:cNvSpPr/>
          <p:nvPr/>
        </p:nvSpPr>
        <p:spPr>
          <a:xfrm>
            <a:off x="7474910" y="3663894"/>
            <a:ext cx="219285" cy="23070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168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</a:rPr>
              <a:t>E</a:t>
            </a:r>
            <a:endParaRPr lang="en-US" sz="168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7" name="Oval 6"/>
          <p:cNvSpPr/>
          <p:nvPr/>
        </p:nvSpPr>
        <p:spPr>
          <a:xfrm>
            <a:off x="7474910" y="4498397"/>
            <a:ext cx="219285" cy="23070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168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</a:rPr>
              <a:t>F</a:t>
            </a:r>
            <a:endParaRPr lang="en-US" sz="168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8" name="Oval 7"/>
          <p:cNvSpPr/>
          <p:nvPr/>
        </p:nvSpPr>
        <p:spPr>
          <a:xfrm>
            <a:off x="7474910" y="5266658"/>
            <a:ext cx="219285" cy="23070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168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</a:rPr>
              <a:t>Q</a:t>
            </a:r>
            <a:endParaRPr lang="en-US" sz="168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一级标题方正兰亭中黑简体"/>
          <p:cNvSpPr txBox="1"/>
          <p:nvPr/>
        </p:nvSpPr>
        <p:spPr>
          <a:xfrm>
            <a:off x="639789" y="455369"/>
            <a:ext cx="5384800" cy="588010"/>
          </a:xfrm>
          <a:prstGeom prst="rect">
            <a:avLst/>
          </a:prstGeom>
          <a:ln w="25400">
            <a:miter lim="400000"/>
          </a:ln>
        </p:spPr>
        <p:txBody>
          <a:bodyPr wrap="none" lIns="25398" tIns="25398" rIns="25398" bIns="25398" anchor="ctr">
            <a:spAutoFit/>
          </a:bodyPr>
          <a:lstStyle>
            <a:lvl1pPr defTabSz="825500">
              <a:defRPr sz="7000">
                <a:solidFill>
                  <a:srgbClr val="FFFFFF"/>
                </a:solidFill>
                <a:latin typeface="FZLanTingHeiS-DB-GB" panose="02000500000000000000" charset="-122"/>
                <a:ea typeface="FZLanTingHeiS-DB-GB" panose="02000500000000000000" charset="-122"/>
                <a:cs typeface="FZLanTingHeiS-DB-GB" panose="02000500000000000000" charset="-122"/>
                <a:sym typeface="FZLanTingHeiS-DB-GB" panose="02000500000000000000" charset="-122"/>
              </a:defRPr>
            </a:lvl1pPr>
          </a:lstStyle>
          <a:p>
            <a:r>
              <a:rPr lang="en-US" sz="350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LLM</a:t>
            </a:r>
            <a:r>
              <a:rPr lang="zh-CN" altLang="en-US" sz="350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时代的应用开发技术栈</a:t>
            </a:r>
            <a:endParaRPr lang="zh-CN" altLang="en-US" sz="350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</a:endParaRPr>
          </a:p>
        </p:txBody>
      </p:sp>
      <p:sp>
        <p:nvSpPr>
          <p:cNvPr id="2" name="二级标题方正兰亭黑简体"/>
          <p:cNvSpPr txBox="1"/>
          <p:nvPr/>
        </p:nvSpPr>
        <p:spPr>
          <a:xfrm>
            <a:off x="639789" y="1103997"/>
            <a:ext cx="3764280" cy="395605"/>
          </a:xfrm>
          <a:prstGeom prst="rect">
            <a:avLst/>
          </a:prstGeom>
          <a:ln w="25400">
            <a:miter lim="400000"/>
          </a:ln>
        </p:spPr>
        <p:txBody>
          <a:bodyPr wrap="none" lIns="25398" tIns="25398" rIns="25398" bIns="25398" anchor="ctr">
            <a:spAutoFit/>
          </a:bodyPr>
          <a:lstStyle>
            <a:lvl1pPr defTabSz="825500">
              <a:defRPr sz="4500">
                <a:solidFill>
                  <a:srgbClr val="DDDDDD"/>
                </a:solidFill>
              </a:defRPr>
            </a:lvl1pPr>
          </a:lstStyle>
          <a:p>
            <a:pPr algn="l"/>
            <a:r>
              <a:rPr lang="zh-CN" altLang="en-US" sz="225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工具总是太多，选择是个难题</a:t>
            </a:r>
            <a:endParaRPr lang="zh-CN" altLang="en-US" sz="225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9226745" y="264590"/>
            <a:ext cx="2599565" cy="338121"/>
            <a:chOff x="2895762" y="53069"/>
            <a:chExt cx="6563861" cy="853752"/>
          </a:xfrm>
        </p:grpSpPr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1"/>
            <a:srcRect l="5241" t="4897" r="5241" b="4897"/>
            <a:stretch>
              <a:fillRect/>
            </a:stretch>
          </p:blipFill>
          <p:spPr>
            <a:xfrm>
              <a:off x="2895762" y="53069"/>
              <a:ext cx="853751" cy="853752"/>
            </a:xfrm>
            <a:custGeom>
              <a:avLst/>
              <a:gdLst>
                <a:gd name="connsiteX0" fmla="*/ 853751 w 1707502"/>
                <a:gd name="connsiteY0" fmla="*/ 0 h 1707502"/>
                <a:gd name="connsiteX1" fmla="*/ 1707502 w 1707502"/>
                <a:gd name="connsiteY1" fmla="*/ 853751 h 1707502"/>
                <a:gd name="connsiteX2" fmla="*/ 853751 w 1707502"/>
                <a:gd name="connsiteY2" fmla="*/ 1707502 h 1707502"/>
                <a:gd name="connsiteX3" fmla="*/ 0 w 1707502"/>
                <a:gd name="connsiteY3" fmla="*/ 853751 h 1707502"/>
                <a:gd name="connsiteX4" fmla="*/ 853751 w 1707502"/>
                <a:gd name="connsiteY4" fmla="*/ 0 h 1707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7502" h="1707502">
                  <a:moveTo>
                    <a:pt x="853751" y="0"/>
                  </a:moveTo>
                  <a:cubicBezTo>
                    <a:pt x="1325265" y="0"/>
                    <a:pt x="1707502" y="382237"/>
                    <a:pt x="1707502" y="853751"/>
                  </a:cubicBezTo>
                  <a:cubicBezTo>
                    <a:pt x="1707502" y="1325265"/>
                    <a:pt x="1325265" y="1707502"/>
                    <a:pt x="853751" y="1707502"/>
                  </a:cubicBezTo>
                  <a:cubicBezTo>
                    <a:pt x="382237" y="1707502"/>
                    <a:pt x="0" y="1325265"/>
                    <a:pt x="0" y="853751"/>
                  </a:cubicBezTo>
                  <a:cubicBezTo>
                    <a:pt x="0" y="382237"/>
                    <a:pt x="382237" y="0"/>
                    <a:pt x="853751" y="0"/>
                  </a:cubicBezTo>
                  <a:close/>
                </a:path>
              </a:pathLst>
            </a:custGeom>
          </p:spPr>
        </p:pic>
        <p:pic>
          <p:nvPicPr>
            <p:cNvPr id="3" name="图片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77821" y="60444"/>
              <a:ext cx="5481802" cy="813705"/>
            </a:xfrm>
            <a:prstGeom prst="rect">
              <a:avLst/>
            </a:prstGeom>
          </p:spPr>
        </p:pic>
      </p:grpSp>
      <p:sp>
        <p:nvSpPr>
          <p:cNvPr id="6" name="Oval 5"/>
          <p:cNvSpPr/>
          <p:nvPr/>
        </p:nvSpPr>
        <p:spPr>
          <a:xfrm>
            <a:off x="2450379" y="3271769"/>
            <a:ext cx="1219775" cy="119845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3835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</a:rPr>
              <a:t>选</a:t>
            </a:r>
            <a:endParaRPr lang="zh-CN" altLang="en-US" sz="288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</a:endParaRPr>
          </a:p>
          <a:p>
            <a:pPr algn="ctr"/>
            <a:r>
              <a:rPr lang="zh-CN" altLang="en-US" sz="216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</a:rPr>
              <a:t>模型</a:t>
            </a:r>
            <a:endParaRPr lang="zh-CN" altLang="en-US" sz="216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1403" y="1499973"/>
            <a:ext cx="5711320" cy="4742048"/>
          </a:xfrm>
          <a:prstGeom prst="rect">
            <a:avLst/>
          </a:prstGeom>
        </p:spPr>
      </p:pic>
      <p:cxnSp>
        <p:nvCxnSpPr>
          <p:cNvPr id="8" name="Straight Arrow Connector 7"/>
          <p:cNvCxnSpPr>
            <a:stCxn id="6" idx="6"/>
            <a:endCxn id="7" idx="1"/>
          </p:cNvCxnSpPr>
          <p:nvPr/>
        </p:nvCxnSpPr>
        <p:spPr>
          <a:xfrm>
            <a:off x="3670155" y="3870997"/>
            <a:ext cx="1151249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一级标题方正兰亭中黑简体"/>
          <p:cNvSpPr txBox="1"/>
          <p:nvPr/>
        </p:nvSpPr>
        <p:spPr>
          <a:xfrm>
            <a:off x="639789" y="455369"/>
            <a:ext cx="5384800" cy="588010"/>
          </a:xfrm>
          <a:prstGeom prst="rect">
            <a:avLst/>
          </a:prstGeom>
          <a:ln w="25400">
            <a:miter lim="400000"/>
          </a:ln>
        </p:spPr>
        <p:txBody>
          <a:bodyPr wrap="none" lIns="25398" tIns="25398" rIns="25398" bIns="25398" anchor="ctr">
            <a:spAutoFit/>
          </a:bodyPr>
          <a:lstStyle>
            <a:lvl1pPr defTabSz="825500">
              <a:defRPr sz="7000">
                <a:solidFill>
                  <a:srgbClr val="FFFFFF"/>
                </a:solidFill>
                <a:latin typeface="FZLanTingHeiS-DB-GB" panose="02000500000000000000" charset="-122"/>
                <a:ea typeface="FZLanTingHeiS-DB-GB" panose="02000500000000000000" charset="-122"/>
                <a:cs typeface="FZLanTingHeiS-DB-GB" panose="02000500000000000000" charset="-122"/>
                <a:sym typeface="FZLanTingHeiS-DB-GB" panose="02000500000000000000" charset="-122"/>
              </a:defRPr>
            </a:lvl1pPr>
          </a:lstStyle>
          <a:p>
            <a:r>
              <a:rPr lang="en-US" sz="350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LLM</a:t>
            </a:r>
            <a:r>
              <a:rPr lang="zh-CN" altLang="en-US" sz="350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时代的应用开发技术栈</a:t>
            </a:r>
            <a:endParaRPr lang="zh-CN" altLang="en-US" sz="350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</a:endParaRPr>
          </a:p>
        </p:txBody>
      </p:sp>
      <p:sp>
        <p:nvSpPr>
          <p:cNvPr id="2" name="二级标题方正兰亭黑简体"/>
          <p:cNvSpPr txBox="1"/>
          <p:nvPr/>
        </p:nvSpPr>
        <p:spPr>
          <a:xfrm>
            <a:off x="639789" y="1103997"/>
            <a:ext cx="3764280" cy="395605"/>
          </a:xfrm>
          <a:prstGeom prst="rect">
            <a:avLst/>
          </a:prstGeom>
          <a:ln w="25400">
            <a:miter lim="400000"/>
          </a:ln>
        </p:spPr>
        <p:txBody>
          <a:bodyPr wrap="none" lIns="25398" tIns="25398" rIns="25398" bIns="25398" anchor="ctr">
            <a:spAutoFit/>
          </a:bodyPr>
          <a:lstStyle>
            <a:lvl1pPr defTabSz="825500">
              <a:defRPr sz="4500">
                <a:solidFill>
                  <a:srgbClr val="DDDDDD"/>
                </a:solidFill>
              </a:defRPr>
            </a:lvl1pPr>
          </a:lstStyle>
          <a:p>
            <a:pPr algn="l"/>
            <a:r>
              <a:rPr lang="zh-CN" altLang="en-US" sz="225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工具总是太多，选择是个难题</a:t>
            </a:r>
            <a:endParaRPr lang="zh-CN" altLang="en-US" sz="225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9226745" y="264590"/>
            <a:ext cx="2599565" cy="338121"/>
            <a:chOff x="2895762" y="53069"/>
            <a:chExt cx="6563861" cy="853752"/>
          </a:xfrm>
        </p:grpSpPr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1"/>
            <a:srcRect l="5241" t="4897" r="5241" b="4897"/>
            <a:stretch>
              <a:fillRect/>
            </a:stretch>
          </p:blipFill>
          <p:spPr>
            <a:xfrm>
              <a:off x="2895762" y="53069"/>
              <a:ext cx="853751" cy="853752"/>
            </a:xfrm>
            <a:custGeom>
              <a:avLst/>
              <a:gdLst>
                <a:gd name="connsiteX0" fmla="*/ 853751 w 1707502"/>
                <a:gd name="connsiteY0" fmla="*/ 0 h 1707502"/>
                <a:gd name="connsiteX1" fmla="*/ 1707502 w 1707502"/>
                <a:gd name="connsiteY1" fmla="*/ 853751 h 1707502"/>
                <a:gd name="connsiteX2" fmla="*/ 853751 w 1707502"/>
                <a:gd name="connsiteY2" fmla="*/ 1707502 h 1707502"/>
                <a:gd name="connsiteX3" fmla="*/ 0 w 1707502"/>
                <a:gd name="connsiteY3" fmla="*/ 853751 h 1707502"/>
                <a:gd name="connsiteX4" fmla="*/ 853751 w 1707502"/>
                <a:gd name="connsiteY4" fmla="*/ 0 h 1707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7502" h="1707502">
                  <a:moveTo>
                    <a:pt x="853751" y="0"/>
                  </a:moveTo>
                  <a:cubicBezTo>
                    <a:pt x="1325265" y="0"/>
                    <a:pt x="1707502" y="382237"/>
                    <a:pt x="1707502" y="853751"/>
                  </a:cubicBezTo>
                  <a:cubicBezTo>
                    <a:pt x="1707502" y="1325265"/>
                    <a:pt x="1325265" y="1707502"/>
                    <a:pt x="853751" y="1707502"/>
                  </a:cubicBezTo>
                  <a:cubicBezTo>
                    <a:pt x="382237" y="1707502"/>
                    <a:pt x="0" y="1325265"/>
                    <a:pt x="0" y="853751"/>
                  </a:cubicBezTo>
                  <a:cubicBezTo>
                    <a:pt x="0" y="382237"/>
                    <a:pt x="382237" y="0"/>
                    <a:pt x="853751" y="0"/>
                  </a:cubicBezTo>
                  <a:close/>
                </a:path>
              </a:pathLst>
            </a:custGeom>
          </p:spPr>
        </p:pic>
        <p:pic>
          <p:nvPicPr>
            <p:cNvPr id="3" name="图片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77821" y="60444"/>
              <a:ext cx="5481802" cy="813705"/>
            </a:xfrm>
            <a:prstGeom prst="rect">
              <a:avLst/>
            </a:prstGeom>
          </p:spPr>
        </p:pic>
      </p:grpSp>
      <p:sp>
        <p:nvSpPr>
          <p:cNvPr id="6" name="Oval 5"/>
          <p:cNvSpPr/>
          <p:nvPr/>
        </p:nvSpPr>
        <p:spPr>
          <a:xfrm>
            <a:off x="2450379" y="3271769"/>
            <a:ext cx="1219775" cy="119845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3835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</a:rPr>
              <a:t>选</a:t>
            </a:r>
            <a:endParaRPr lang="zh-CN" altLang="en-US" sz="288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</a:endParaRPr>
          </a:p>
          <a:p>
            <a:pPr algn="ctr"/>
            <a:r>
              <a:rPr lang="zh-CN" altLang="en-US" sz="216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</a:rPr>
              <a:t>工具</a:t>
            </a:r>
            <a:endParaRPr lang="zh-CN" altLang="en-US" sz="216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cxnSp>
        <p:nvCxnSpPr>
          <p:cNvPr id="8" name="Straight Arrow Connector 7"/>
          <p:cNvCxnSpPr>
            <a:stCxn id="6" idx="6"/>
            <a:endCxn id="7" idx="1"/>
          </p:cNvCxnSpPr>
          <p:nvPr/>
        </p:nvCxnSpPr>
        <p:spPr>
          <a:xfrm>
            <a:off x="3670155" y="3870997"/>
            <a:ext cx="1151249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1403" y="1431447"/>
            <a:ext cx="4574538" cy="4879101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文本框 11"/>
          <p:cNvSpPr txBox="1"/>
          <p:nvPr/>
        </p:nvSpPr>
        <p:spPr>
          <a:xfrm>
            <a:off x="1261061" y="2367217"/>
            <a:ext cx="9654651" cy="902335"/>
          </a:xfrm>
          <a:prstGeom prst="rect">
            <a:avLst/>
          </a:prstGeom>
          <a:ln w="25400">
            <a:miter lim="400000"/>
          </a:ln>
        </p:spPr>
        <p:txBody>
          <a:bodyPr wrap="square" tIns="45718" bIns="45718">
            <a:spAutoFit/>
          </a:bodyPr>
          <a:lstStyle>
            <a:lvl1pPr algn="ctr">
              <a:defRPr sz="13000">
                <a:solidFill>
                  <a:srgbClr val="FFFFFF"/>
                </a:solidFill>
                <a:latin typeface="FZLanTingHeiS-DB-GB" panose="02000500000000000000" charset="-122"/>
                <a:ea typeface="FZLanTingHeiS-DB-GB" panose="02000500000000000000" charset="-122"/>
                <a:cs typeface="FZLanTingHeiS-DB-GB" panose="02000500000000000000" charset="-122"/>
                <a:sym typeface="FZLanTingHeiS-DB-GB" panose="02000500000000000000" charset="-122"/>
              </a:defRPr>
            </a:lvl1pPr>
          </a:lstStyle>
          <a:p>
            <a:r>
              <a:rPr lang="en-US" altLang="zh-CN" sz="5275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</a:rPr>
              <a:t>LLM as Infra</a:t>
            </a:r>
            <a:endParaRPr lang="en-US" altLang="zh-CN" sz="5275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119" name="此处可为PPT标题页面"/>
          <p:cNvSpPr txBox="1"/>
          <p:nvPr/>
        </p:nvSpPr>
        <p:spPr>
          <a:xfrm>
            <a:off x="5437165" y="3785009"/>
            <a:ext cx="1062990" cy="356870"/>
          </a:xfrm>
          <a:prstGeom prst="rect">
            <a:avLst/>
          </a:prstGeom>
          <a:ln w="25400">
            <a:miter lim="400000"/>
          </a:ln>
        </p:spPr>
        <p:txBody>
          <a:bodyPr wrap="none" lIns="25398" tIns="25398" rIns="25398" bIns="25398" anchor="ctr">
            <a:spAutoFit/>
          </a:bodyPr>
          <a:lstStyle>
            <a:lvl1pPr defTabSz="825500">
              <a:defRPr sz="4000">
                <a:solidFill>
                  <a:srgbClr val="FFFFFF"/>
                </a:solidFill>
                <a:latin typeface="FZLanTingKanHeiS-R-GB" panose="02000000000000000000" charset="-122"/>
                <a:ea typeface="FZLanTingKanHeiS-R-GB" panose="02000000000000000000" charset="-122"/>
                <a:cs typeface="FZLanTingKanHeiS-R-GB" panose="02000000000000000000" charset="-122"/>
                <a:sym typeface="FZLanTingKanHeiS-R-GB" panose="02000000000000000000" charset="-122"/>
              </a:defRPr>
            </a:lvl1pPr>
          </a:lstStyle>
          <a:p>
            <a:r>
              <a:rPr lang="zh-CN" sz="2000" dirty="0" err="1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万物皆</a:t>
            </a:r>
            <a:r>
              <a:rPr lang="en-US" altLang="zh-CN" sz="2000" dirty="0" err="1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AI</a:t>
            </a:r>
            <a:endParaRPr lang="en-US" altLang="zh-CN" sz="2000" dirty="0" err="1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</a:endParaRPr>
          </a:p>
        </p:txBody>
      </p:sp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一级标题方正兰亭中黑简体"/>
          <p:cNvSpPr txBox="1"/>
          <p:nvPr/>
        </p:nvSpPr>
        <p:spPr>
          <a:xfrm>
            <a:off x="639789" y="455369"/>
            <a:ext cx="3357880" cy="588010"/>
          </a:xfrm>
          <a:prstGeom prst="rect">
            <a:avLst/>
          </a:prstGeom>
          <a:ln w="25400">
            <a:miter lim="400000"/>
          </a:ln>
        </p:spPr>
        <p:txBody>
          <a:bodyPr wrap="none" lIns="25398" tIns="25398" rIns="25398" bIns="25398" anchor="ctr">
            <a:spAutoFit/>
          </a:bodyPr>
          <a:lstStyle>
            <a:lvl1pPr defTabSz="825500">
              <a:defRPr sz="7000">
                <a:solidFill>
                  <a:srgbClr val="FFFFFF"/>
                </a:solidFill>
                <a:latin typeface="FZLanTingHeiS-DB-GB" panose="02000500000000000000" charset="-122"/>
                <a:ea typeface="FZLanTingHeiS-DB-GB" panose="02000500000000000000" charset="-122"/>
                <a:cs typeface="FZLanTingHeiS-DB-GB" panose="02000500000000000000" charset="-122"/>
                <a:sym typeface="FZLanTingHeiS-DB-GB" panose="02000500000000000000" charset="-122"/>
              </a:defRPr>
            </a:lvl1pPr>
          </a:lstStyle>
          <a:p>
            <a:r>
              <a:rPr lang="en-US" altLang="zh-CN" sz="350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</a:rPr>
              <a:t>Infra</a:t>
            </a:r>
            <a:r>
              <a:rPr lang="zh-CN" altLang="en-US" sz="350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</a:rPr>
              <a:t> </a:t>
            </a:r>
            <a:r>
              <a:rPr lang="en-US" altLang="zh-CN" sz="350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</a:rPr>
              <a:t>to NextOS</a:t>
            </a:r>
            <a:endParaRPr lang="en-US" altLang="zh-CN" sz="350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2" name="二级标题方正兰亭黑简体"/>
          <p:cNvSpPr txBox="1"/>
          <p:nvPr/>
        </p:nvSpPr>
        <p:spPr>
          <a:xfrm>
            <a:off x="639789" y="1103997"/>
            <a:ext cx="4907280" cy="395605"/>
          </a:xfrm>
          <a:prstGeom prst="rect">
            <a:avLst/>
          </a:prstGeom>
          <a:ln w="25400">
            <a:miter lim="400000"/>
          </a:ln>
        </p:spPr>
        <p:txBody>
          <a:bodyPr wrap="none" lIns="25398" tIns="25398" rIns="25398" bIns="25398" anchor="ctr">
            <a:spAutoFit/>
          </a:bodyPr>
          <a:lstStyle>
            <a:lvl1pPr defTabSz="825500">
              <a:defRPr sz="4500">
                <a:solidFill>
                  <a:srgbClr val="DDDDDD"/>
                </a:solidFill>
              </a:defRPr>
            </a:lvl1pPr>
          </a:lstStyle>
          <a:p>
            <a:pPr algn="l"/>
            <a:r>
              <a:rPr lang="zh-CN" altLang="en-US" sz="225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重构正在默默发生，颠覆也许即将到来</a:t>
            </a:r>
            <a:endParaRPr lang="zh-CN" altLang="en-US" sz="225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9226745" y="264590"/>
            <a:ext cx="2599565" cy="338121"/>
            <a:chOff x="2895762" y="53069"/>
            <a:chExt cx="6563861" cy="853752"/>
          </a:xfrm>
        </p:grpSpPr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1"/>
            <a:srcRect l="5241" t="4897" r="5241" b="4897"/>
            <a:stretch>
              <a:fillRect/>
            </a:stretch>
          </p:blipFill>
          <p:spPr>
            <a:xfrm>
              <a:off x="2895762" y="53069"/>
              <a:ext cx="853751" cy="853752"/>
            </a:xfrm>
            <a:custGeom>
              <a:avLst/>
              <a:gdLst>
                <a:gd name="connsiteX0" fmla="*/ 853751 w 1707502"/>
                <a:gd name="connsiteY0" fmla="*/ 0 h 1707502"/>
                <a:gd name="connsiteX1" fmla="*/ 1707502 w 1707502"/>
                <a:gd name="connsiteY1" fmla="*/ 853751 h 1707502"/>
                <a:gd name="connsiteX2" fmla="*/ 853751 w 1707502"/>
                <a:gd name="connsiteY2" fmla="*/ 1707502 h 1707502"/>
                <a:gd name="connsiteX3" fmla="*/ 0 w 1707502"/>
                <a:gd name="connsiteY3" fmla="*/ 853751 h 1707502"/>
                <a:gd name="connsiteX4" fmla="*/ 853751 w 1707502"/>
                <a:gd name="connsiteY4" fmla="*/ 0 h 1707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7502" h="1707502">
                  <a:moveTo>
                    <a:pt x="853751" y="0"/>
                  </a:moveTo>
                  <a:cubicBezTo>
                    <a:pt x="1325265" y="0"/>
                    <a:pt x="1707502" y="382237"/>
                    <a:pt x="1707502" y="853751"/>
                  </a:cubicBezTo>
                  <a:cubicBezTo>
                    <a:pt x="1707502" y="1325265"/>
                    <a:pt x="1325265" y="1707502"/>
                    <a:pt x="853751" y="1707502"/>
                  </a:cubicBezTo>
                  <a:cubicBezTo>
                    <a:pt x="382237" y="1707502"/>
                    <a:pt x="0" y="1325265"/>
                    <a:pt x="0" y="853751"/>
                  </a:cubicBezTo>
                  <a:cubicBezTo>
                    <a:pt x="0" y="382237"/>
                    <a:pt x="382237" y="0"/>
                    <a:pt x="853751" y="0"/>
                  </a:cubicBezTo>
                  <a:close/>
                </a:path>
              </a:pathLst>
            </a:custGeom>
          </p:spPr>
        </p:pic>
        <p:pic>
          <p:nvPicPr>
            <p:cNvPr id="3" name="图片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77821" y="60444"/>
              <a:ext cx="5481802" cy="813705"/>
            </a:xfrm>
            <a:prstGeom prst="rect">
              <a:avLst/>
            </a:prstGeom>
          </p:spPr>
        </p:pic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6839" y="1887530"/>
            <a:ext cx="8699084" cy="4091044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gradFill>
            <a:gsLst>
              <a:gs pos="0">
                <a:srgbClr val="020240"/>
              </a:gs>
              <a:gs pos="100000">
                <a:srgbClr val="020346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417445">
              <a:defRPr/>
            </a:pPr>
            <a:endParaRPr lang="zh-CN" altLang="en-US" sz="476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0" y="2333510"/>
            <a:ext cx="12191999" cy="1337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2417445">
              <a:lnSpc>
                <a:spcPct val="150000"/>
              </a:lnSpc>
              <a:defRPr/>
            </a:pPr>
            <a:r>
              <a:rPr lang="zh-CN" altLang="en-US" sz="5400" b="1" spc="260" dirty="0">
                <a:gradFill>
                  <a:gsLst>
                    <a:gs pos="0">
                      <a:srgbClr val="5B9BD5">
                        <a:lumMod val="5000"/>
                        <a:lumOff val="95000"/>
                      </a:srgbClr>
                    </a:gs>
                    <a:gs pos="100000">
                      <a:srgbClr val="5B9BD5">
                        <a:lumMod val="60000"/>
                        <a:lumOff val="40000"/>
                      </a:srgbClr>
                    </a:gs>
                  </a:gsLst>
                  <a:lin ang="198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让世界享受</a:t>
            </a:r>
            <a:r>
              <a:rPr lang="en-US" altLang="zh-CN" sz="5400" b="1" spc="260" dirty="0">
                <a:gradFill>
                  <a:gsLst>
                    <a:gs pos="0">
                      <a:srgbClr val="5B9BD5">
                        <a:lumMod val="5000"/>
                        <a:lumOff val="95000"/>
                      </a:srgbClr>
                    </a:gs>
                    <a:gs pos="100000">
                      <a:srgbClr val="5B9BD5">
                        <a:lumMod val="60000"/>
                        <a:lumOff val="40000"/>
                      </a:srgbClr>
                    </a:gs>
                  </a:gsLst>
                  <a:lin ang="198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lang="zh-CN" altLang="en-US" sz="5400" b="1" spc="260" dirty="0">
                <a:gradFill>
                  <a:gsLst>
                    <a:gs pos="0">
                      <a:srgbClr val="5B9BD5">
                        <a:lumMod val="5000"/>
                        <a:lumOff val="95000"/>
                      </a:srgbClr>
                    </a:gs>
                    <a:gs pos="100000">
                      <a:srgbClr val="5B9BD5">
                        <a:lumMod val="60000"/>
                        <a:lumOff val="40000"/>
                      </a:srgbClr>
                    </a:gs>
                  </a:gsLst>
                  <a:lin ang="198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的乐趣</a:t>
            </a:r>
            <a:endParaRPr lang="zh-CN" altLang="en-US" sz="5400" b="1" spc="260" dirty="0">
              <a:gradFill>
                <a:gsLst>
                  <a:gs pos="0">
                    <a:srgbClr val="5B9BD5">
                      <a:lumMod val="5000"/>
                      <a:lumOff val="95000"/>
                    </a:srgbClr>
                  </a:gs>
                  <a:gs pos="100000">
                    <a:srgbClr val="5B9BD5">
                      <a:lumMod val="60000"/>
                      <a:lumOff val="40000"/>
                    </a:srgbClr>
                  </a:gs>
                </a:gsLst>
                <a:lin ang="19800000" scaled="0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80" y="363855"/>
            <a:ext cx="2761615" cy="38544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4526" y="420454"/>
            <a:ext cx="1934831" cy="27478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文本框 11"/>
          <p:cNvSpPr txBox="1"/>
          <p:nvPr/>
        </p:nvSpPr>
        <p:spPr>
          <a:xfrm>
            <a:off x="1242512" y="1915202"/>
            <a:ext cx="9131047" cy="1087120"/>
          </a:xfrm>
          <a:prstGeom prst="rect">
            <a:avLst/>
          </a:prstGeom>
          <a:ln w="25400">
            <a:miter lim="400000"/>
          </a:ln>
        </p:spPr>
        <p:txBody>
          <a:bodyPr wrap="square" tIns="45718" bIns="45718">
            <a:spAutoFit/>
          </a:bodyPr>
          <a:lstStyle>
            <a:lvl1pPr algn="ctr">
              <a:defRPr sz="13000">
                <a:solidFill>
                  <a:srgbClr val="FFFFFF"/>
                </a:solidFill>
                <a:latin typeface="FZLanTingHeiS-DB-GB" panose="02000500000000000000" charset="-122"/>
                <a:ea typeface="FZLanTingHeiS-DB-GB" panose="02000500000000000000" charset="-122"/>
                <a:cs typeface="FZLanTingHeiS-DB-GB" panose="02000500000000000000" charset="-122"/>
                <a:sym typeface="FZLanTingHeiS-DB-GB" panose="02000500000000000000" charset="-122"/>
              </a:defRPr>
            </a:lvl1pPr>
          </a:lstStyle>
          <a:p>
            <a:pPr algn="ctr"/>
            <a:r>
              <a:rPr lang="zh-CN" altLang="en-US" sz="6475">
                <a:solidFill>
                  <a:schemeClr val="bg1"/>
                </a:solidFill>
                <a:sym typeface="+mn-ea"/>
              </a:rPr>
              <a:t>大模型基本原理</a:t>
            </a:r>
            <a:endParaRPr lang="zh-CN" altLang="en-US" sz="6475">
              <a:solidFill>
                <a:schemeClr val="bg1"/>
              </a:solidFill>
              <a:sym typeface="+mn-ea"/>
            </a:endParaRPr>
          </a:p>
        </p:txBody>
      </p:sp>
      <p:sp>
        <p:nvSpPr>
          <p:cNvPr id="114" name="此处可为PPT标题页面"/>
          <p:cNvSpPr txBox="1"/>
          <p:nvPr/>
        </p:nvSpPr>
        <p:spPr>
          <a:xfrm>
            <a:off x="2858746" y="3104308"/>
            <a:ext cx="5891530" cy="356870"/>
          </a:xfrm>
          <a:prstGeom prst="rect">
            <a:avLst/>
          </a:prstGeom>
          <a:ln w="25400">
            <a:miter lim="400000"/>
          </a:ln>
        </p:spPr>
        <p:txBody>
          <a:bodyPr wrap="none" lIns="25398" tIns="25398" rIns="25398" bIns="25398" anchor="ctr">
            <a:spAutoFit/>
          </a:bodyPr>
          <a:lstStyle>
            <a:lvl1pPr defTabSz="825500">
              <a:defRPr sz="4000">
                <a:solidFill>
                  <a:srgbClr val="FFFFFF"/>
                </a:solidFill>
                <a:latin typeface="FZLanTingKanHeiS-R-GB" panose="02000000000000000000" charset="-122"/>
                <a:ea typeface="FZLanTingKanHeiS-R-GB" panose="02000000000000000000" charset="-122"/>
                <a:cs typeface="FZLanTingKanHeiS-R-GB" panose="02000000000000000000" charset="-122"/>
                <a:sym typeface="FZLanTingKanHeiS-R-GB" panose="02000000000000000000" charset="-122"/>
              </a:defRPr>
            </a:lvl1pPr>
          </a:lstStyle>
          <a:p>
            <a:r>
              <a:rPr lang="zh-CN" sz="200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</a:rPr>
              <a:t>语言模型何以具备如此能力，以及如何更好地使用？</a:t>
            </a:r>
            <a:endParaRPr lang="zh-CN" sz="200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3216038" y="3920159"/>
            <a:ext cx="5183996" cy="2026285"/>
          </a:xfrm>
          <a:prstGeom prst="rect">
            <a:avLst/>
          </a:prstGeom>
          <a:noFill/>
          <a:ln w="254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8" tIns="45718" rIns="45718" bIns="45718" numCol="1" spcCol="38100" rtlCol="0" anchor="t" forceAA="0">
            <a:spAutoFit/>
          </a:bodyPr>
          <a:p>
            <a:pPr marL="571500" marR="0" indent="-571500" algn="l" defTabSz="1828800" rtl="0" fontAlgn="auto" latinLnBrk="0" hangingPunct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Char char="•"/>
            </a:pPr>
            <a:r>
              <a:rPr lang="zh-CN" altLang="en-US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FZLanTingHeiS-R-GB" panose="02000500000000000000" charset="-122"/>
              </a:rPr>
              <a:t>大语言模型工作原理</a:t>
            </a:r>
            <a:endParaRPr lang="zh-CN" altLang="en-US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FZLanTingHeiS-R-GB" panose="02000500000000000000" charset="-122"/>
            </a:endParaRPr>
          </a:p>
          <a:p>
            <a:pPr marL="571500" marR="0" indent="-571500" algn="l" defTabSz="1828800" rtl="0" fontAlgn="auto" latinLnBrk="0" hangingPunct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Char char="•"/>
            </a:pPr>
            <a:r>
              <a:rPr lang="en-US" altLang="zh-CN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FZLanTingHeiS-R-GB" panose="02000500000000000000" charset="-122"/>
              </a:rPr>
              <a:t>Token</a:t>
            </a:r>
            <a:r>
              <a:rPr lang="zh-CN" altLang="en-US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FZLanTingHeiS-R-GB" panose="02000500000000000000" charset="-122"/>
              </a:rPr>
              <a:t>和</a:t>
            </a:r>
            <a:r>
              <a:rPr lang="en-US" altLang="zh-CN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FZLanTingHeiS-R-GB" panose="02000500000000000000" charset="-122"/>
              </a:rPr>
              <a:t>Embedding</a:t>
            </a:r>
            <a:r>
              <a:rPr lang="zh-CN" altLang="en-US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FZLanTingHeiS-R-GB" panose="02000500000000000000" charset="-122"/>
              </a:rPr>
              <a:t>概念</a:t>
            </a:r>
            <a:endParaRPr kumimoji="0" lang="en-US" altLang="zh-CN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FZLanTingHeiS-R-GB" panose="02000500000000000000" charset="-122"/>
            </a:endParaRPr>
          </a:p>
          <a:p>
            <a:pPr marL="571500" marR="0" indent="-571500" algn="l" defTabSz="1828800" rtl="0" fontAlgn="auto" latinLnBrk="0" hangingPunct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Char char="•"/>
            </a:pPr>
            <a:r>
              <a:rPr kumimoji="0" lang="zh-CN" altLang="en-US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FZLanTingHeiS-R-GB" panose="02000500000000000000" charset="-122"/>
              </a:rPr>
              <a:t>训练原理</a:t>
            </a:r>
            <a:endParaRPr kumimoji="0" lang="zh-CN" altLang="en-US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FZLanTingHeiS-R-GB" panose="02000500000000000000" charset="-122"/>
            </a:endParaRPr>
          </a:p>
          <a:p>
            <a:pPr marL="571500" marR="0" indent="-571500" algn="l" defTabSz="1828800" rtl="0" fontAlgn="auto" latinLnBrk="0" hangingPunct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Char char="•"/>
            </a:pPr>
            <a:r>
              <a:rPr kumimoji="0" lang="zh-CN" altLang="en-US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FZLanTingHeiS-R-GB" panose="02000500000000000000" charset="-122"/>
              </a:rPr>
              <a:t>生成原理</a:t>
            </a:r>
            <a:endParaRPr kumimoji="0" lang="zh-CN" altLang="en-US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FZLanTingHeiS-R-GB" panose="02000500000000000000" charset="-122"/>
            </a:endParaRPr>
          </a:p>
          <a:p>
            <a:pPr marL="571500" marR="0" indent="-571500" algn="l" defTabSz="1828800" rtl="0" fontAlgn="auto" latinLnBrk="0" hangingPunct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Char char="•"/>
            </a:pPr>
            <a:r>
              <a:rPr lang="zh-CN" altLang="en-US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FZLanTingHeiS-R-GB" panose="02000500000000000000" charset="-122"/>
              </a:rPr>
              <a:t>如何更好地生成</a:t>
            </a:r>
            <a:endParaRPr kumimoji="0" lang="zh-CN" altLang="en-US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FZLanTingHeiS-R-GB" panose="02000500000000000000" charset="-122"/>
            </a:endParaRP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一级标题方正兰亭中黑简体"/>
          <p:cNvSpPr txBox="1"/>
          <p:nvPr/>
        </p:nvSpPr>
        <p:spPr>
          <a:xfrm>
            <a:off x="639789" y="455369"/>
            <a:ext cx="3161030" cy="588010"/>
          </a:xfrm>
          <a:prstGeom prst="rect">
            <a:avLst/>
          </a:prstGeom>
          <a:ln w="25400">
            <a:miter lim="400000"/>
          </a:ln>
        </p:spPr>
        <p:txBody>
          <a:bodyPr wrap="none" lIns="25398" tIns="25398" rIns="25398" bIns="25398" anchor="ctr">
            <a:spAutoFit/>
          </a:bodyPr>
          <a:lstStyle>
            <a:lvl1pPr defTabSz="825500">
              <a:defRPr sz="7000">
                <a:solidFill>
                  <a:srgbClr val="FFFFFF"/>
                </a:solidFill>
                <a:latin typeface="FZLanTingHeiS-DB-GB" panose="02000500000000000000" charset="-122"/>
                <a:ea typeface="FZLanTingHeiS-DB-GB" panose="02000500000000000000" charset="-122"/>
                <a:cs typeface="FZLanTingHeiS-DB-GB" panose="02000500000000000000" charset="-122"/>
                <a:sym typeface="FZLanTingHeiS-DB-GB" panose="02000500000000000000" charset="-122"/>
              </a:defRPr>
            </a:lvl1pPr>
          </a:lstStyle>
          <a:p>
            <a:r>
              <a:rPr lang="zh-CN" altLang="en-US" sz="3500">
                <a:solidFill>
                  <a:schemeClr val="bg1"/>
                </a:solidFill>
              </a:rPr>
              <a:t>大模型基本原理</a:t>
            </a:r>
            <a:endParaRPr lang="zh-CN" altLang="en-US" sz="3500">
              <a:solidFill>
                <a:schemeClr val="bg1"/>
              </a:solidFill>
            </a:endParaRPr>
          </a:p>
        </p:txBody>
      </p:sp>
      <p:sp>
        <p:nvSpPr>
          <p:cNvPr id="6" name="二级标题方正兰亭黑简体"/>
          <p:cNvSpPr txBox="1"/>
          <p:nvPr/>
        </p:nvSpPr>
        <p:spPr>
          <a:xfrm>
            <a:off x="639789" y="1103997"/>
            <a:ext cx="2621280" cy="395605"/>
          </a:xfrm>
          <a:prstGeom prst="rect">
            <a:avLst/>
          </a:prstGeom>
          <a:ln w="25400">
            <a:miter lim="400000"/>
          </a:ln>
        </p:spPr>
        <p:txBody>
          <a:bodyPr wrap="none" lIns="25398" tIns="25398" rIns="25398" bIns="25398" anchor="ctr">
            <a:spAutoFit/>
          </a:bodyPr>
          <a:lstStyle>
            <a:lvl1pPr defTabSz="825500">
              <a:defRPr sz="4500">
                <a:solidFill>
                  <a:srgbClr val="DDDDDD"/>
                </a:solidFill>
              </a:defRPr>
            </a:lvl1pPr>
          </a:lstStyle>
          <a:p>
            <a:r>
              <a:rPr lang="zh-CN" sz="225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</a:rPr>
              <a:t>语言模型：工作原理</a:t>
            </a:r>
            <a:endParaRPr lang="zh-CN" sz="225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01485" y="1499606"/>
            <a:ext cx="5963437" cy="4916669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9226745" y="264590"/>
            <a:ext cx="2599565" cy="338121"/>
            <a:chOff x="2895762" y="53069"/>
            <a:chExt cx="6563861" cy="853752"/>
          </a:xfrm>
        </p:grpSpPr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2"/>
            <a:srcRect l="5241" t="4897" r="5241" b="4897"/>
            <a:stretch>
              <a:fillRect/>
            </a:stretch>
          </p:blipFill>
          <p:spPr>
            <a:xfrm>
              <a:off x="2895762" y="53069"/>
              <a:ext cx="853751" cy="853752"/>
            </a:xfrm>
            <a:custGeom>
              <a:avLst/>
              <a:gdLst>
                <a:gd name="connsiteX0" fmla="*/ 853751 w 1707502"/>
                <a:gd name="connsiteY0" fmla="*/ 0 h 1707502"/>
                <a:gd name="connsiteX1" fmla="*/ 1707502 w 1707502"/>
                <a:gd name="connsiteY1" fmla="*/ 853751 h 1707502"/>
                <a:gd name="connsiteX2" fmla="*/ 853751 w 1707502"/>
                <a:gd name="connsiteY2" fmla="*/ 1707502 h 1707502"/>
                <a:gd name="connsiteX3" fmla="*/ 0 w 1707502"/>
                <a:gd name="connsiteY3" fmla="*/ 853751 h 1707502"/>
                <a:gd name="connsiteX4" fmla="*/ 853751 w 1707502"/>
                <a:gd name="connsiteY4" fmla="*/ 0 h 1707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7502" h="1707502">
                  <a:moveTo>
                    <a:pt x="853751" y="0"/>
                  </a:moveTo>
                  <a:cubicBezTo>
                    <a:pt x="1325265" y="0"/>
                    <a:pt x="1707502" y="382237"/>
                    <a:pt x="1707502" y="853751"/>
                  </a:cubicBezTo>
                  <a:cubicBezTo>
                    <a:pt x="1707502" y="1325265"/>
                    <a:pt x="1325265" y="1707502"/>
                    <a:pt x="853751" y="1707502"/>
                  </a:cubicBezTo>
                  <a:cubicBezTo>
                    <a:pt x="382237" y="1707502"/>
                    <a:pt x="0" y="1325265"/>
                    <a:pt x="0" y="853751"/>
                  </a:cubicBezTo>
                  <a:cubicBezTo>
                    <a:pt x="0" y="382237"/>
                    <a:pt x="382237" y="0"/>
                    <a:pt x="853751" y="0"/>
                  </a:cubicBezTo>
                  <a:close/>
                </a:path>
              </a:pathLst>
            </a:custGeom>
          </p:spPr>
        </p:pic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77821" y="60444"/>
              <a:ext cx="5481802" cy="813705"/>
            </a:xfrm>
            <a:prstGeom prst="rect">
              <a:avLst/>
            </a:prstGeom>
          </p:spPr>
        </p:pic>
      </p:grp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一级标题方正兰亭中黑简体"/>
          <p:cNvSpPr txBox="1"/>
          <p:nvPr/>
        </p:nvSpPr>
        <p:spPr>
          <a:xfrm>
            <a:off x="639789" y="455369"/>
            <a:ext cx="3161030" cy="588010"/>
          </a:xfrm>
          <a:prstGeom prst="rect">
            <a:avLst/>
          </a:prstGeom>
          <a:ln w="25400">
            <a:miter lim="400000"/>
          </a:ln>
        </p:spPr>
        <p:txBody>
          <a:bodyPr wrap="none" lIns="25398" tIns="25398" rIns="25398" bIns="25398" anchor="ctr">
            <a:spAutoFit/>
          </a:bodyPr>
          <a:lstStyle>
            <a:lvl1pPr defTabSz="825500">
              <a:defRPr sz="7000">
                <a:solidFill>
                  <a:srgbClr val="FFFFFF"/>
                </a:solidFill>
                <a:latin typeface="FZLanTingHeiS-DB-GB" panose="02000500000000000000" charset="-122"/>
                <a:ea typeface="FZLanTingHeiS-DB-GB" panose="02000500000000000000" charset="-122"/>
                <a:cs typeface="FZLanTingHeiS-DB-GB" panose="02000500000000000000" charset="-122"/>
                <a:sym typeface="FZLanTingHeiS-DB-GB" panose="02000500000000000000" charset="-122"/>
              </a:defRPr>
            </a:lvl1pPr>
          </a:lstStyle>
          <a:p>
            <a:r>
              <a:rPr lang="zh-CN" altLang="en-US" sz="350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</a:rPr>
              <a:t>大模型基本原理</a:t>
            </a:r>
            <a:endParaRPr lang="zh-CN" altLang="en-US" sz="350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6" name="二级标题方正兰亭黑简体"/>
          <p:cNvSpPr txBox="1"/>
          <p:nvPr/>
        </p:nvSpPr>
        <p:spPr>
          <a:xfrm>
            <a:off x="639789" y="1103997"/>
            <a:ext cx="4079875" cy="395605"/>
          </a:xfrm>
          <a:prstGeom prst="rect">
            <a:avLst/>
          </a:prstGeom>
          <a:ln w="25400">
            <a:miter lim="400000"/>
          </a:ln>
        </p:spPr>
        <p:txBody>
          <a:bodyPr wrap="none" lIns="25398" tIns="25398" rIns="25398" bIns="25398" anchor="ctr">
            <a:spAutoFit/>
          </a:bodyPr>
          <a:lstStyle>
            <a:lvl1pPr defTabSz="825500">
              <a:defRPr sz="4500">
                <a:solidFill>
                  <a:srgbClr val="DDDDDD"/>
                </a:solidFill>
              </a:defRPr>
            </a:lvl1pPr>
          </a:lstStyle>
          <a:p>
            <a:r>
              <a:rPr lang="en-US" altLang="zh-CN" sz="225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Token</a:t>
            </a:r>
            <a:r>
              <a:rPr lang="zh-CN" altLang="en-US" sz="225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和</a:t>
            </a:r>
            <a:r>
              <a:rPr lang="en-US" altLang="zh-CN" sz="225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WordEmbedding</a:t>
            </a:r>
            <a:r>
              <a:rPr lang="zh-CN" altLang="en-US" sz="225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概念</a:t>
            </a:r>
            <a:endParaRPr lang="zh-CN" altLang="en-US" sz="225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784055" y="1947586"/>
            <a:ext cx="9616491" cy="1875155"/>
          </a:xfrm>
          <a:prstGeom prst="rect">
            <a:avLst/>
          </a:prstGeom>
          <a:noFill/>
          <a:ln w="254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8" tIns="45718" rIns="45718" bIns="45718" numCol="1" spcCol="38100" rtlCol="0" anchor="t" forceAA="0">
            <a:spAutoFit/>
          </a:bodyPr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FZLanTingHeiS-R-GB" panose="02000500000000000000" charset="-122"/>
              </a:rPr>
              <a:t>Token</a:t>
            </a:r>
            <a:r>
              <a:rPr kumimoji="0" lang="zh-CN" altLang="en-US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FZLanTingHeiS-R-GB" panose="02000500000000000000" charset="-122"/>
              </a:rPr>
              <a:t>化：为了将文字表示成数字</a:t>
            </a:r>
            <a:endParaRPr kumimoji="0" lang="zh-CN" altLang="en-US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FZLanTingHeiS-R-GB" panose="02000500000000000000" charset="-122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FZLanTingHeiS-R-GB" panose="02000500000000000000" charset="-122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6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FZLanTingHeiS-R-GB" panose="02000500000000000000" charset="-122"/>
              </a:rPr>
              <a:t>句子：		 我是一名AI工程师。</a:t>
            </a:r>
            <a:endParaRPr kumimoji="0" lang="zh-CN" altLang="en-US" sz="1600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FZLanTingHeiS-R-GB" panose="02000500000000000000" charset="-122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6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FZLanTingHeiS-R-GB" panose="02000500000000000000" charset="-122"/>
              </a:rPr>
              <a:t>字：		 我 / 是 / 一 / 名 / A / I / 工 / 程 / 师 / 。</a:t>
            </a:r>
            <a:endParaRPr kumimoji="0" lang="zh-CN" altLang="en-US" sz="1600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FZLanTingHeiS-R-GB" panose="02000500000000000000" charset="-122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6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FZLanTingHeiS-R-GB" panose="02000500000000000000" charset="-122"/>
              </a:rPr>
              <a:t>词：		 我 / 是 / 一名 / AI / 工程师 / 。</a:t>
            </a:r>
            <a:endParaRPr kumimoji="0" lang="zh-CN" altLang="en-US" sz="1600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FZLanTingHeiS-R-GB" panose="02000500000000000000" charset="-122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6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FZLanTingHeiS-R-GB" panose="02000500000000000000" charset="-122"/>
              </a:rPr>
              <a:t>Bi-Gram：	 我是 / 是一 / 一名 / 名A / AI / I工 / 工程 / 程师 / 师。</a:t>
            </a:r>
            <a:endParaRPr kumimoji="0" lang="zh-CN" altLang="en-US" sz="1600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FZLanTingHeiS-R-GB" panose="02000500000000000000" charset="-122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6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FZLanTingHeiS-R-GB" panose="02000500000000000000" charset="-122"/>
              </a:rPr>
              <a:t>Tri-Gram：	 我是一 / 是一名 / 一名A / 名AI / AI工 / I工程 / 工程师 / 程师。 / 师。</a:t>
            </a:r>
            <a:endParaRPr kumimoji="0" lang="zh-CN" altLang="en-US" sz="1600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FZLanTingHeiS-R-GB" panose="02000500000000000000" charset="-122"/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784372" y="4434494"/>
            <a:ext cx="9616173" cy="2059940"/>
          </a:xfrm>
          <a:prstGeom prst="rect">
            <a:avLst/>
          </a:prstGeom>
          <a:noFill/>
          <a:ln w="254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8" tIns="45718" rIns="45718" bIns="45718" numCol="1" spcCol="38100" rtlCol="0" anchor="t" forceAA="0">
            <a:spAutoFit/>
          </a:bodyPr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16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FZLanTingHeiS-R-GB" panose="02000500000000000000" charset="-122"/>
              </a:rPr>
              <a:t>WordEmbedding</a:t>
            </a:r>
            <a:r>
              <a:rPr kumimoji="0" lang="zh-CN" altLang="en-US" sz="16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FZLanTingHeiS-R-GB" panose="02000500000000000000" charset="-122"/>
              </a:rPr>
              <a:t>：把每个单词表示成一串小数</a:t>
            </a:r>
            <a:endParaRPr kumimoji="0" lang="zh-CN" altLang="en-US" sz="1600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FZLanTingHeiS-R-GB" panose="02000500000000000000" charset="-122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sz="1600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FZLanTingHeiS-R-GB" panose="02000500000000000000" charset="-122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16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FZLanTingHeiS-R-GB" panose="02000500000000000000" charset="-122"/>
              </a:rPr>
              <a:t>AI 	 [0.70753, 0.93948, 0.00133, 0.70741, 0.79584, 0.30115, 0.28655, 0.55261, ...]</a:t>
            </a:r>
            <a:endParaRPr kumimoji="0" lang="en-US" sz="1600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FZLanTingHeiS-R-GB" panose="02000500000000000000" charset="-122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16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FZLanTingHeiS-R-GB" panose="02000500000000000000" charset="-122"/>
              </a:rPr>
              <a:t>工程师 	 [0.73236, 0.73890, 0.64466, 0.54484, 0.80536, 0.46147, 0.96903, 0.88725, ...]</a:t>
            </a:r>
            <a:endParaRPr kumimoji="0" lang="en-US" sz="1600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FZLanTingHeiS-R-GB" panose="02000500000000000000" charset="-122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16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FZLanTingHeiS-R-GB" panose="02000500000000000000" charset="-122"/>
              </a:rPr>
              <a:t>是 	 [0.41284, 0.41901,   0.37967, 0.90657, 0.99241, 0.05147, 0.85335, 0.29367, ...]</a:t>
            </a:r>
            <a:endParaRPr kumimoji="0" lang="en-US" sz="1600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FZLanTingHeiS-R-GB" panose="02000500000000000000" charset="-122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16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FZLanTingHeiS-R-GB" panose="02000500000000000000" charset="-122"/>
              </a:rPr>
              <a:t>我 	 [0.69308, 0.84442, 0.21239, 0.55487, 0.08609, 0.52786, 0.55209, 0.43071, ...]</a:t>
            </a:r>
            <a:endParaRPr kumimoji="0" lang="en-US" sz="1600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FZLanTingHeiS-R-GB" panose="02000500000000000000" charset="-122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16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FZLanTingHeiS-R-GB" panose="02000500000000000000" charset="-122"/>
              </a:rPr>
              <a:t>一名 	 [0.54362, 0.46765, 0.37969, 0.55248, 0.90865, 0.08897, 0.34130, 0.29651, ...]</a:t>
            </a:r>
            <a:endParaRPr kumimoji="0" lang="en-US" sz="1600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FZLanTingHeiS-R-GB" panose="02000500000000000000" charset="-122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16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FZLanTingHeiS-R-GB" panose="02000500000000000000" charset="-122"/>
              </a:rPr>
              <a:t>... 	 ................................................................................</a:t>
            </a:r>
            <a:endParaRPr kumimoji="0" lang="en-US" sz="1600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FZLanTingHeiS-R-GB" panose="02000500000000000000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9226745" y="264590"/>
            <a:ext cx="2599565" cy="338121"/>
            <a:chOff x="2895762" y="53069"/>
            <a:chExt cx="6563861" cy="853752"/>
          </a:xfrm>
        </p:grpSpPr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1"/>
            <a:srcRect l="5241" t="4897" r="5241" b="4897"/>
            <a:stretch>
              <a:fillRect/>
            </a:stretch>
          </p:blipFill>
          <p:spPr>
            <a:xfrm>
              <a:off x="2895762" y="53069"/>
              <a:ext cx="853751" cy="853752"/>
            </a:xfrm>
            <a:custGeom>
              <a:avLst/>
              <a:gdLst>
                <a:gd name="connsiteX0" fmla="*/ 853751 w 1707502"/>
                <a:gd name="connsiteY0" fmla="*/ 0 h 1707502"/>
                <a:gd name="connsiteX1" fmla="*/ 1707502 w 1707502"/>
                <a:gd name="connsiteY1" fmla="*/ 853751 h 1707502"/>
                <a:gd name="connsiteX2" fmla="*/ 853751 w 1707502"/>
                <a:gd name="connsiteY2" fmla="*/ 1707502 h 1707502"/>
                <a:gd name="connsiteX3" fmla="*/ 0 w 1707502"/>
                <a:gd name="connsiteY3" fmla="*/ 853751 h 1707502"/>
                <a:gd name="connsiteX4" fmla="*/ 853751 w 1707502"/>
                <a:gd name="connsiteY4" fmla="*/ 0 h 1707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7502" h="1707502">
                  <a:moveTo>
                    <a:pt x="853751" y="0"/>
                  </a:moveTo>
                  <a:cubicBezTo>
                    <a:pt x="1325265" y="0"/>
                    <a:pt x="1707502" y="382237"/>
                    <a:pt x="1707502" y="853751"/>
                  </a:cubicBezTo>
                  <a:cubicBezTo>
                    <a:pt x="1707502" y="1325265"/>
                    <a:pt x="1325265" y="1707502"/>
                    <a:pt x="853751" y="1707502"/>
                  </a:cubicBezTo>
                  <a:cubicBezTo>
                    <a:pt x="382237" y="1707502"/>
                    <a:pt x="0" y="1325265"/>
                    <a:pt x="0" y="853751"/>
                  </a:cubicBezTo>
                  <a:cubicBezTo>
                    <a:pt x="0" y="382237"/>
                    <a:pt x="382237" y="0"/>
                    <a:pt x="853751" y="0"/>
                  </a:cubicBezTo>
                  <a:close/>
                </a:path>
              </a:pathLst>
            </a:custGeom>
          </p:spPr>
        </p:pic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77821" y="60444"/>
              <a:ext cx="5481802" cy="813705"/>
            </a:xfrm>
            <a:prstGeom prst="rect">
              <a:avLst/>
            </a:prstGeom>
          </p:spPr>
        </p:pic>
      </p:grp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一级标题方正兰亭中黑简体"/>
          <p:cNvSpPr txBox="1"/>
          <p:nvPr/>
        </p:nvSpPr>
        <p:spPr>
          <a:xfrm>
            <a:off x="639789" y="455369"/>
            <a:ext cx="3161030" cy="588010"/>
          </a:xfrm>
          <a:prstGeom prst="rect">
            <a:avLst/>
          </a:prstGeom>
          <a:ln w="25400">
            <a:miter lim="400000"/>
          </a:ln>
        </p:spPr>
        <p:txBody>
          <a:bodyPr wrap="none" lIns="25398" tIns="25398" rIns="25398" bIns="25398" anchor="ctr">
            <a:spAutoFit/>
          </a:bodyPr>
          <a:lstStyle>
            <a:lvl1pPr defTabSz="825500">
              <a:defRPr sz="7000">
                <a:solidFill>
                  <a:srgbClr val="FFFFFF"/>
                </a:solidFill>
                <a:latin typeface="FZLanTingHeiS-DB-GB" panose="02000500000000000000" charset="-122"/>
                <a:ea typeface="FZLanTingHeiS-DB-GB" panose="02000500000000000000" charset="-122"/>
                <a:cs typeface="FZLanTingHeiS-DB-GB" panose="02000500000000000000" charset="-122"/>
                <a:sym typeface="FZLanTingHeiS-DB-GB" panose="02000500000000000000" charset="-122"/>
              </a:defRPr>
            </a:lvl1pPr>
          </a:lstStyle>
          <a:p>
            <a:r>
              <a:rPr lang="zh-CN" altLang="en-US" sz="350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</a:rPr>
              <a:t>大模型基本原理</a:t>
            </a:r>
            <a:endParaRPr lang="zh-CN" altLang="en-US" sz="350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6" name="二级标题方正兰亭黑简体"/>
          <p:cNvSpPr txBox="1"/>
          <p:nvPr/>
        </p:nvSpPr>
        <p:spPr>
          <a:xfrm>
            <a:off x="639789" y="1103997"/>
            <a:ext cx="2621280" cy="395605"/>
          </a:xfrm>
          <a:prstGeom prst="rect">
            <a:avLst/>
          </a:prstGeom>
          <a:ln w="25400">
            <a:miter lim="400000"/>
          </a:ln>
        </p:spPr>
        <p:txBody>
          <a:bodyPr wrap="none" lIns="25398" tIns="25398" rIns="25398" bIns="25398" anchor="ctr">
            <a:spAutoFit/>
          </a:bodyPr>
          <a:lstStyle>
            <a:lvl1pPr defTabSz="825500">
              <a:defRPr sz="4500">
                <a:solidFill>
                  <a:srgbClr val="DDDDDD"/>
                </a:solidFill>
              </a:defRPr>
            </a:lvl1pPr>
          </a:lstStyle>
          <a:p>
            <a:r>
              <a:rPr lang="zh-CN" sz="225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</a:rPr>
              <a:t>语言模型：训练原理</a:t>
            </a:r>
            <a:endParaRPr lang="zh-CN" sz="225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10582" y="2109824"/>
            <a:ext cx="6970519" cy="2638035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2610582" y="5241558"/>
            <a:ext cx="6970837" cy="1197610"/>
          </a:xfrm>
          <a:prstGeom prst="rect">
            <a:avLst/>
          </a:prstGeom>
          <a:noFill/>
          <a:ln w="254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8" tIns="45718" rIns="45718" bIns="45718" numCol="1" spcCol="38100" rtlCol="0" anchor="t" forceAA="0" upright="0">
            <a:spAutoFit/>
          </a:bodyPr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FZLanTingHeiS-R-GB" panose="02000500000000000000" charset="-122"/>
              </a:rPr>
              <a:t>语言模型训练就是要学习词、句内在的「语言关系」，对这种关系进行建模。</a:t>
            </a:r>
            <a:endParaRPr kumimoji="0" lang="zh-CN" altLang="en-US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FZLanTingHeiS-R-GB" panose="02000500000000000000" charset="-122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FZLanTingHeiS-R-GB" panose="02000500000000000000" charset="-122"/>
              </a:rPr>
              <a:t>具体来说</a:t>
            </a:r>
            <a:r>
              <a:rPr kumimoji="0" lang="en-US" altLang="zh-CN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FZLanTingHeiS-R-GB" panose="02000500000000000000" charset="-122"/>
              </a:rPr>
              <a:t>,</a:t>
            </a:r>
            <a:r>
              <a:rPr kumimoji="0" lang="zh-CN" altLang="en-US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FZLanTingHeiS-R-GB" panose="02000500000000000000" charset="-122"/>
              </a:rPr>
              <a:t>给定</a:t>
            </a:r>
            <a:r>
              <a:rPr kumimoji="0" lang="en-US" altLang="zh-CN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FZLanTingHeiS-R-GB" panose="02000500000000000000" charset="-122"/>
              </a:rPr>
              <a:t>X</a:t>
            </a:r>
            <a:r>
              <a:rPr kumimoji="0" lang="zh-CN" altLang="en-US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FZLanTingHeiS-R-GB" panose="02000500000000000000" charset="-122"/>
              </a:rPr>
              <a:t>让模型输出下个</a:t>
            </a:r>
            <a:r>
              <a:rPr kumimoji="0" lang="en-US" altLang="zh-CN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FZLanTingHeiS-R-GB" panose="02000500000000000000" charset="-122"/>
              </a:rPr>
              <a:t>Token</a:t>
            </a:r>
            <a:r>
              <a:rPr kumimoji="0" lang="zh-CN" altLang="en-US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FZLanTingHeiS-R-GB" panose="02000500000000000000" charset="-122"/>
              </a:rPr>
              <a:t>，如果这个</a:t>
            </a:r>
            <a:r>
              <a:rPr kumimoji="0" lang="en-US" altLang="zh-CN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FZLanTingHeiS-R-GB" panose="02000500000000000000" charset="-122"/>
              </a:rPr>
              <a:t>Token</a:t>
            </a:r>
            <a:r>
              <a:rPr kumimoji="0" lang="zh-CN" altLang="en-US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FZLanTingHeiS-R-GB" panose="02000500000000000000" charset="-122"/>
              </a:rPr>
              <a:t>不是</a:t>
            </a:r>
            <a:r>
              <a:rPr kumimoji="0" lang="en-US" altLang="zh-CN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FZLanTingHeiS-R-GB" panose="02000500000000000000" charset="-122"/>
              </a:rPr>
              <a:t>Y</a:t>
            </a:r>
            <a:r>
              <a:rPr kumimoji="0" lang="zh-CN" altLang="en-US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FZLanTingHeiS-R-GB" panose="02000500000000000000" charset="-122"/>
              </a:rPr>
              <a:t>，则将误差回传，更新参数。</a:t>
            </a:r>
            <a:endParaRPr kumimoji="0" lang="zh-CN" altLang="en-US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FZLanTingHeiS-R-GB" panose="02000500000000000000" charset="-122"/>
            </a:endParaRPr>
          </a:p>
        </p:txBody>
      </p:sp>
      <p:grpSp>
        <p:nvGrpSpPr>
          <p:cNvPr id="2" name="组合 3"/>
          <p:cNvGrpSpPr/>
          <p:nvPr/>
        </p:nvGrpSpPr>
        <p:grpSpPr>
          <a:xfrm>
            <a:off x="9226745" y="264590"/>
            <a:ext cx="2599565" cy="338121"/>
            <a:chOff x="2895762" y="53069"/>
            <a:chExt cx="6563861" cy="853752"/>
          </a:xfrm>
        </p:grpSpPr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2"/>
            <a:srcRect l="5241" t="4897" r="5241" b="4897"/>
            <a:stretch>
              <a:fillRect/>
            </a:stretch>
          </p:blipFill>
          <p:spPr>
            <a:xfrm>
              <a:off x="2895762" y="53069"/>
              <a:ext cx="853751" cy="853752"/>
            </a:xfrm>
            <a:custGeom>
              <a:avLst/>
              <a:gdLst>
                <a:gd name="connsiteX0" fmla="*/ 853751 w 1707502"/>
                <a:gd name="connsiteY0" fmla="*/ 0 h 1707502"/>
                <a:gd name="connsiteX1" fmla="*/ 1707502 w 1707502"/>
                <a:gd name="connsiteY1" fmla="*/ 853751 h 1707502"/>
                <a:gd name="connsiteX2" fmla="*/ 853751 w 1707502"/>
                <a:gd name="connsiteY2" fmla="*/ 1707502 h 1707502"/>
                <a:gd name="connsiteX3" fmla="*/ 0 w 1707502"/>
                <a:gd name="connsiteY3" fmla="*/ 853751 h 1707502"/>
                <a:gd name="connsiteX4" fmla="*/ 853751 w 1707502"/>
                <a:gd name="connsiteY4" fmla="*/ 0 h 1707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7502" h="1707502">
                  <a:moveTo>
                    <a:pt x="853751" y="0"/>
                  </a:moveTo>
                  <a:cubicBezTo>
                    <a:pt x="1325265" y="0"/>
                    <a:pt x="1707502" y="382237"/>
                    <a:pt x="1707502" y="853751"/>
                  </a:cubicBezTo>
                  <a:cubicBezTo>
                    <a:pt x="1707502" y="1325265"/>
                    <a:pt x="1325265" y="1707502"/>
                    <a:pt x="853751" y="1707502"/>
                  </a:cubicBezTo>
                  <a:cubicBezTo>
                    <a:pt x="382237" y="1707502"/>
                    <a:pt x="0" y="1325265"/>
                    <a:pt x="0" y="853751"/>
                  </a:cubicBezTo>
                  <a:cubicBezTo>
                    <a:pt x="0" y="382237"/>
                    <a:pt x="382237" y="0"/>
                    <a:pt x="853751" y="0"/>
                  </a:cubicBezTo>
                  <a:close/>
                </a:path>
              </a:pathLst>
            </a:custGeom>
          </p:spPr>
        </p:pic>
        <p:pic>
          <p:nvPicPr>
            <p:cNvPr id="7" name="图片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77821" y="60444"/>
              <a:ext cx="5481802" cy="813705"/>
            </a:xfrm>
            <a:prstGeom prst="rect">
              <a:avLst/>
            </a:prstGeom>
          </p:spPr>
        </p:pic>
      </p:grp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一级标题方正兰亭中黑简体"/>
          <p:cNvSpPr txBox="1"/>
          <p:nvPr/>
        </p:nvSpPr>
        <p:spPr>
          <a:xfrm>
            <a:off x="639789" y="455369"/>
            <a:ext cx="3161030" cy="588010"/>
          </a:xfrm>
          <a:prstGeom prst="rect">
            <a:avLst/>
          </a:prstGeom>
          <a:ln w="25400">
            <a:miter lim="400000"/>
          </a:ln>
        </p:spPr>
        <p:txBody>
          <a:bodyPr wrap="none" lIns="25398" tIns="25398" rIns="25398" bIns="25398" anchor="ctr">
            <a:spAutoFit/>
          </a:bodyPr>
          <a:lstStyle>
            <a:lvl1pPr defTabSz="825500">
              <a:defRPr sz="7000">
                <a:solidFill>
                  <a:srgbClr val="FFFFFF"/>
                </a:solidFill>
                <a:latin typeface="FZLanTingHeiS-DB-GB" panose="02000500000000000000" charset="-122"/>
                <a:ea typeface="FZLanTingHeiS-DB-GB" panose="02000500000000000000" charset="-122"/>
                <a:cs typeface="FZLanTingHeiS-DB-GB" panose="02000500000000000000" charset="-122"/>
                <a:sym typeface="FZLanTingHeiS-DB-GB" panose="02000500000000000000" charset="-122"/>
              </a:defRPr>
            </a:lvl1pPr>
          </a:lstStyle>
          <a:p>
            <a:r>
              <a:rPr lang="zh-CN" altLang="en-US" sz="350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</a:rPr>
              <a:t>大模型基本原理</a:t>
            </a:r>
            <a:endParaRPr lang="zh-CN" altLang="en-US" sz="350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6" name="二级标题方正兰亭黑简体"/>
          <p:cNvSpPr txBox="1"/>
          <p:nvPr/>
        </p:nvSpPr>
        <p:spPr>
          <a:xfrm>
            <a:off x="639789" y="1103997"/>
            <a:ext cx="2621280" cy="395605"/>
          </a:xfrm>
          <a:prstGeom prst="rect">
            <a:avLst/>
          </a:prstGeom>
          <a:ln w="25400">
            <a:miter lim="400000"/>
          </a:ln>
        </p:spPr>
        <p:txBody>
          <a:bodyPr wrap="none" lIns="25398" tIns="25398" rIns="25398" bIns="25398" anchor="ctr">
            <a:spAutoFit/>
          </a:bodyPr>
          <a:lstStyle>
            <a:lvl1pPr defTabSz="825500">
              <a:defRPr sz="4500">
                <a:solidFill>
                  <a:srgbClr val="DDDDDD"/>
                </a:solidFill>
              </a:defRPr>
            </a:lvl1pPr>
          </a:lstStyle>
          <a:p>
            <a:r>
              <a:rPr lang="zh-CN" sz="225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</a:rPr>
              <a:t>语言模型：生成原理</a:t>
            </a:r>
            <a:endParaRPr lang="zh-CN" sz="225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33681" y="1714865"/>
            <a:ext cx="4069920" cy="4547426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6742095" y="4301784"/>
            <a:ext cx="4028964" cy="1475105"/>
          </a:xfrm>
          <a:prstGeom prst="rect">
            <a:avLst/>
          </a:prstGeom>
          <a:noFill/>
          <a:ln w="254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8" tIns="45718" rIns="45718" bIns="45718" numCol="1" spcCol="38100" rtlCol="0" anchor="t" forceAA="0" upright="0">
            <a:spAutoFit/>
          </a:bodyPr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FZLanTingHeiS-R-GB" panose="02000500000000000000" charset="-122"/>
              </a:rPr>
              <a:t>多看一个词：</a:t>
            </a:r>
            <a:endParaRPr kumimoji="0" lang="en-US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FZLanTingHeiS-R-GB" panose="02000500000000000000" charset="-122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FZLanTingHeiS-R-GB" panose="02000500000000000000" charset="-122"/>
              </a:rPr>
              <a:t>「我喜欢你」概率：0.3×0.8=0.24</a:t>
            </a:r>
            <a:endParaRPr kumimoji="0" lang="en-US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FZLanTingHeiS-R-GB" panose="02000500000000000000" charset="-122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FZLanTingHeiS-R-GB" panose="02000500000000000000" charset="-122"/>
              </a:rPr>
              <a:t>「我喜欢吃」概率：0.3×0.1=0.03</a:t>
            </a:r>
            <a:endParaRPr kumimoji="0" lang="en-US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FZLanTingHeiS-R-GB" panose="02000500000000000000" charset="-122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FZLanTingHeiS-R-GB" panose="02000500000000000000" charset="-122"/>
              </a:rPr>
              <a:t>「我想你」概率：0.4×0.5=0.2</a:t>
            </a:r>
            <a:endParaRPr kumimoji="0" lang="en-US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FZLanTingHeiS-R-GB" panose="02000500000000000000" charset="-122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FZLanTingHeiS-R-GB" panose="02000500000000000000" charset="-122"/>
              </a:rPr>
              <a:t>「我想去」概率：0.4×0.3=0.12</a:t>
            </a:r>
            <a:endParaRPr kumimoji="0" lang="en-US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FZLanTingHeiS-R-GB" panose="02000500000000000000" charset="-122"/>
            </a:endParaRPr>
          </a:p>
        </p:txBody>
      </p:sp>
      <p:sp>
        <p:nvSpPr>
          <p:cNvPr id="9" name="Text Box 8"/>
          <p:cNvSpPr txBox="1"/>
          <p:nvPr/>
        </p:nvSpPr>
        <p:spPr>
          <a:xfrm>
            <a:off x="6742095" y="2342545"/>
            <a:ext cx="4028964" cy="920750"/>
          </a:xfrm>
          <a:prstGeom prst="rect">
            <a:avLst/>
          </a:prstGeom>
          <a:noFill/>
          <a:ln w="254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8" tIns="45718" rIns="45718" bIns="45718" numCol="1" spcCol="38100" rtlCol="0" anchor="t" forceAA="0" upright="0">
            <a:spAutoFit/>
          </a:bodyPr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FZLanTingHeiS-R-GB" panose="02000500000000000000" charset="-122"/>
              </a:rPr>
              <a:t>只看下一个词：</a:t>
            </a:r>
            <a:endParaRPr kumimoji="0" lang="en-US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FZLanTingHeiS-R-GB" panose="02000500000000000000" charset="-122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FZLanTingHeiS-R-GB" panose="02000500000000000000" charset="-122"/>
              </a:rPr>
              <a:t>「我喜欢」概率：0.3</a:t>
            </a:r>
            <a:endParaRPr kumimoji="0" lang="en-US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FZLanTingHeiS-R-GB" panose="02000500000000000000" charset="-122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FZLanTingHeiS-R-GB" panose="02000500000000000000" charset="-122"/>
              </a:rPr>
              <a:t>「我想」概率：0.4</a:t>
            </a:r>
            <a:endParaRPr kumimoji="0" lang="en-US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FZLanTingHeiS-R-GB" panose="02000500000000000000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9226745" y="264590"/>
            <a:ext cx="2599565" cy="338121"/>
            <a:chOff x="2895762" y="53069"/>
            <a:chExt cx="6563861" cy="853752"/>
          </a:xfrm>
        </p:grpSpPr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2"/>
            <a:srcRect l="5241" t="4897" r="5241" b="4897"/>
            <a:stretch>
              <a:fillRect/>
            </a:stretch>
          </p:blipFill>
          <p:spPr>
            <a:xfrm>
              <a:off x="2895762" y="53069"/>
              <a:ext cx="853751" cy="853752"/>
            </a:xfrm>
            <a:custGeom>
              <a:avLst/>
              <a:gdLst>
                <a:gd name="connsiteX0" fmla="*/ 853751 w 1707502"/>
                <a:gd name="connsiteY0" fmla="*/ 0 h 1707502"/>
                <a:gd name="connsiteX1" fmla="*/ 1707502 w 1707502"/>
                <a:gd name="connsiteY1" fmla="*/ 853751 h 1707502"/>
                <a:gd name="connsiteX2" fmla="*/ 853751 w 1707502"/>
                <a:gd name="connsiteY2" fmla="*/ 1707502 h 1707502"/>
                <a:gd name="connsiteX3" fmla="*/ 0 w 1707502"/>
                <a:gd name="connsiteY3" fmla="*/ 853751 h 1707502"/>
                <a:gd name="connsiteX4" fmla="*/ 853751 w 1707502"/>
                <a:gd name="connsiteY4" fmla="*/ 0 h 1707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7502" h="1707502">
                  <a:moveTo>
                    <a:pt x="853751" y="0"/>
                  </a:moveTo>
                  <a:cubicBezTo>
                    <a:pt x="1325265" y="0"/>
                    <a:pt x="1707502" y="382237"/>
                    <a:pt x="1707502" y="853751"/>
                  </a:cubicBezTo>
                  <a:cubicBezTo>
                    <a:pt x="1707502" y="1325265"/>
                    <a:pt x="1325265" y="1707502"/>
                    <a:pt x="853751" y="1707502"/>
                  </a:cubicBezTo>
                  <a:cubicBezTo>
                    <a:pt x="382237" y="1707502"/>
                    <a:pt x="0" y="1325265"/>
                    <a:pt x="0" y="853751"/>
                  </a:cubicBezTo>
                  <a:cubicBezTo>
                    <a:pt x="0" y="382237"/>
                    <a:pt x="382237" y="0"/>
                    <a:pt x="853751" y="0"/>
                  </a:cubicBezTo>
                  <a:close/>
                </a:path>
              </a:pathLst>
            </a:custGeom>
          </p:spPr>
        </p:pic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77821" y="60444"/>
              <a:ext cx="5481802" cy="813705"/>
            </a:xfrm>
            <a:prstGeom prst="rect">
              <a:avLst/>
            </a:prstGeom>
          </p:spPr>
        </p:pic>
      </p:grp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s 12"/>
          <p:cNvSpPr/>
          <p:nvPr/>
        </p:nvSpPr>
        <p:spPr>
          <a:xfrm>
            <a:off x="4165018" y="3546955"/>
            <a:ext cx="1259966" cy="367030"/>
          </a:xfrm>
          <a:prstGeom prst="rect">
            <a:avLst/>
          </a:prstGeom>
          <a:solidFill>
            <a:srgbClr val="FFFFFF"/>
          </a:solidFill>
          <a:ln w="25400" cap="flat">
            <a:solidFill>
              <a:srgbClr val="DDDDDD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8" tIns="45718" rIns="45718" bIns="45718" numCol="1" spcCol="38100" rtlCol="0" anchor="ctr" forceAA="0">
            <a:spAutoFit/>
          </a:bodyPr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b="0" i="0" u="none" strike="noStrike" cap="none" spc="0" normalizeH="0" baseline="0">
              <a:ln>
                <a:noFill/>
              </a:ln>
              <a:solidFill>
                <a:schemeClr val="tx1"/>
              </a:solidFill>
              <a:effectLst/>
              <a:uFillTx/>
              <a:latin typeface="Microsoft YaHei" panose="020B0503020204020204" charset="-122"/>
              <a:ea typeface="Microsoft YaHei" panose="020B0503020204020204" charset="-122"/>
              <a:cs typeface="+mn-cs"/>
              <a:sym typeface="FZLanTingHeiS-R-GB" panose="02000500000000000000" charset="-122"/>
            </a:endParaRPr>
          </a:p>
        </p:txBody>
      </p:sp>
      <p:sp>
        <p:nvSpPr>
          <p:cNvPr id="5" name="一级标题方正兰亭中黑简体"/>
          <p:cNvSpPr txBox="1"/>
          <p:nvPr/>
        </p:nvSpPr>
        <p:spPr>
          <a:xfrm>
            <a:off x="639789" y="455369"/>
            <a:ext cx="3161030" cy="588010"/>
          </a:xfrm>
          <a:prstGeom prst="rect">
            <a:avLst/>
          </a:prstGeom>
          <a:ln w="25400">
            <a:miter lim="400000"/>
          </a:ln>
        </p:spPr>
        <p:txBody>
          <a:bodyPr wrap="none" lIns="25398" tIns="25398" rIns="25398" bIns="25398" anchor="ctr">
            <a:spAutoFit/>
          </a:bodyPr>
          <a:lstStyle>
            <a:lvl1pPr defTabSz="825500">
              <a:defRPr sz="7000">
                <a:solidFill>
                  <a:srgbClr val="FFFFFF"/>
                </a:solidFill>
                <a:latin typeface="FZLanTingHeiS-DB-GB" panose="02000500000000000000" charset="-122"/>
                <a:ea typeface="FZLanTingHeiS-DB-GB" panose="02000500000000000000" charset="-122"/>
                <a:cs typeface="FZLanTingHeiS-DB-GB" panose="02000500000000000000" charset="-122"/>
                <a:sym typeface="FZLanTingHeiS-DB-GB" panose="02000500000000000000" charset="-122"/>
              </a:defRPr>
            </a:lvl1pPr>
          </a:lstStyle>
          <a:p>
            <a:r>
              <a:rPr lang="zh-CN" altLang="en-US" sz="350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</a:rPr>
              <a:t>大模型基本原理</a:t>
            </a:r>
            <a:endParaRPr lang="zh-CN" altLang="en-US" sz="350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6" name="二级标题方正兰亭黑简体"/>
          <p:cNvSpPr txBox="1"/>
          <p:nvPr/>
        </p:nvSpPr>
        <p:spPr>
          <a:xfrm>
            <a:off x="639789" y="1103997"/>
            <a:ext cx="5764530" cy="395605"/>
          </a:xfrm>
          <a:prstGeom prst="rect">
            <a:avLst/>
          </a:prstGeom>
          <a:ln w="25400">
            <a:miter lim="400000"/>
          </a:ln>
        </p:spPr>
        <p:txBody>
          <a:bodyPr wrap="none" lIns="25398" tIns="25398" rIns="25398" bIns="25398" anchor="ctr">
            <a:spAutoFit/>
          </a:bodyPr>
          <a:lstStyle>
            <a:lvl1pPr defTabSz="825500">
              <a:defRPr sz="4500">
                <a:solidFill>
                  <a:srgbClr val="DDDDDD"/>
                </a:solidFill>
              </a:defRPr>
            </a:lvl1pPr>
          </a:lstStyle>
          <a:p>
            <a:r>
              <a:rPr lang="zh-CN" altLang="en-US" sz="225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</a:rPr>
              <a:t>更好地生成：常用于模型生成时调整相关参数</a:t>
            </a:r>
            <a:endParaRPr lang="zh-CN" altLang="en-US" sz="225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4" name="Flowchart: Alternate Process 3"/>
          <p:cNvSpPr/>
          <p:nvPr/>
        </p:nvSpPr>
        <p:spPr>
          <a:xfrm>
            <a:off x="1291405" y="2677761"/>
            <a:ext cx="2542152" cy="406817"/>
          </a:xfrm>
          <a:prstGeom prst="flowChartAlternateProcess">
            <a:avLst/>
          </a:prstGeom>
          <a:solidFill>
            <a:srgbClr val="FFFFFF"/>
          </a:solidFill>
          <a:ln w="25400" cap="flat">
            <a:solidFill>
              <a:srgbClr val="DDDDDD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8" tIns="45718" rIns="45718" bIns="45718" numCol="1" spcCol="38100" rtlCol="0" anchor="ctr" forceAA="0">
            <a:spAutoFit/>
          </a:bodyPr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Microsoft YaHei" panose="020B0503020204020204" charset="-122"/>
                <a:ea typeface="Microsoft YaHei" panose="020B0503020204020204" charset="-122"/>
                <a:cs typeface="+mn-cs"/>
                <a:sym typeface="FZLanTingHeiS-R-GB" panose="02000500000000000000" charset="-122"/>
              </a:rPr>
              <a:t>temperature</a:t>
            </a:r>
            <a:endParaRPr kumimoji="0" lang="en-US" b="0" i="0" u="none" strike="noStrike" cap="none" spc="0" normalizeH="0" baseline="0">
              <a:ln>
                <a:noFill/>
              </a:ln>
              <a:solidFill>
                <a:schemeClr val="tx1"/>
              </a:solidFill>
              <a:effectLst/>
              <a:uFillTx/>
              <a:latin typeface="Microsoft YaHei" panose="020B0503020204020204" charset="-122"/>
              <a:ea typeface="Microsoft YaHei" panose="020B0503020204020204" charset="-122"/>
              <a:cs typeface="+mn-cs"/>
              <a:sym typeface="FZLanTingHeiS-R-GB" panose="02000500000000000000" charset="-122"/>
            </a:endParaRPr>
          </a:p>
        </p:txBody>
      </p:sp>
      <p:sp>
        <p:nvSpPr>
          <p:cNvPr id="7" name="Flowchart: Alternate Process 6"/>
          <p:cNvSpPr/>
          <p:nvPr/>
        </p:nvSpPr>
        <p:spPr>
          <a:xfrm>
            <a:off x="1291405" y="3537046"/>
            <a:ext cx="2542152" cy="406824"/>
          </a:xfrm>
          <a:prstGeom prst="flowChartAlternateProcess">
            <a:avLst/>
          </a:prstGeom>
          <a:solidFill>
            <a:srgbClr val="FFFFFF"/>
          </a:solidFill>
          <a:ln w="25400" cap="flat">
            <a:solidFill>
              <a:srgbClr val="DDDDDD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8" tIns="45718" rIns="45718" bIns="45718" numCol="1" spcCol="38100" rtlCol="0" anchor="ctr" forceAA="0">
            <a:spAutoFit/>
          </a:bodyPr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Microsoft YaHei" panose="020B0503020204020204" charset="-122"/>
                <a:ea typeface="Microsoft YaHei" panose="020B0503020204020204" charset="-122"/>
                <a:cs typeface="+mn-cs"/>
                <a:sym typeface="FZLanTingHeiS-R-GB" panose="02000500000000000000" charset="-122"/>
              </a:rPr>
              <a:t>top_p/top_k</a:t>
            </a:r>
            <a:endParaRPr kumimoji="0" lang="en-US" b="0" i="0" u="none" strike="noStrike" cap="none" spc="0" normalizeH="0" baseline="0">
              <a:ln>
                <a:noFill/>
              </a:ln>
              <a:solidFill>
                <a:schemeClr val="tx1"/>
              </a:solidFill>
              <a:effectLst/>
              <a:uFillTx/>
              <a:latin typeface="Microsoft YaHei" panose="020B0503020204020204" charset="-122"/>
              <a:ea typeface="Microsoft YaHei" panose="020B0503020204020204" charset="-122"/>
              <a:cs typeface="+mn-cs"/>
              <a:sym typeface="FZLanTingHeiS-R-GB" panose="02000500000000000000" charset="-122"/>
            </a:endParaRPr>
          </a:p>
        </p:txBody>
      </p:sp>
      <p:sp>
        <p:nvSpPr>
          <p:cNvPr id="8" name="Flowchart: Alternate Process 7"/>
          <p:cNvSpPr/>
          <p:nvPr/>
        </p:nvSpPr>
        <p:spPr>
          <a:xfrm>
            <a:off x="1291405" y="4396340"/>
            <a:ext cx="2542469" cy="406818"/>
          </a:xfrm>
          <a:prstGeom prst="flowChartAlternateProcess">
            <a:avLst/>
          </a:prstGeom>
          <a:solidFill>
            <a:srgbClr val="FFFFFF"/>
          </a:solidFill>
          <a:ln w="25400" cap="flat">
            <a:solidFill>
              <a:srgbClr val="DDDDDD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8" tIns="45718" rIns="45718" bIns="45718" numCol="1" spcCol="38100" rtlCol="0" anchor="ctr" forceAA="0">
            <a:spAutoFit/>
          </a:bodyPr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Microsoft YaHei" panose="020B0503020204020204" charset="-122"/>
                <a:ea typeface="Microsoft YaHei" panose="020B0503020204020204" charset="-122"/>
                <a:cs typeface="+mn-cs"/>
                <a:sym typeface="FZLanTingHeiS-R-GB" panose="02000500000000000000" charset="-122"/>
              </a:rPr>
              <a:t>repetition_penalty</a:t>
            </a:r>
            <a:endParaRPr kumimoji="0" lang="en-US" b="0" i="0" u="none" strike="noStrike" cap="none" spc="0" normalizeH="0" baseline="0">
              <a:ln>
                <a:noFill/>
              </a:ln>
              <a:solidFill>
                <a:schemeClr val="tx1"/>
              </a:solidFill>
              <a:effectLst/>
              <a:uFillTx/>
              <a:latin typeface="Microsoft YaHei" panose="020B0503020204020204" charset="-122"/>
              <a:ea typeface="Microsoft YaHei" panose="020B0503020204020204" charset="-122"/>
              <a:cs typeface="+mn-cs"/>
              <a:sym typeface="FZLanTingHeiS-R-GB" panose="02000500000000000000" charset="-122"/>
            </a:endParaRPr>
          </a:p>
        </p:txBody>
      </p:sp>
      <p:sp>
        <p:nvSpPr>
          <p:cNvPr id="9" name="Flowchart: Alternate Process 8"/>
          <p:cNvSpPr/>
          <p:nvPr/>
        </p:nvSpPr>
        <p:spPr>
          <a:xfrm>
            <a:off x="1291405" y="5540475"/>
            <a:ext cx="7394053" cy="713660"/>
          </a:xfrm>
          <a:prstGeom prst="flowChartAlternateProcess">
            <a:avLst/>
          </a:prstGeom>
          <a:solidFill>
            <a:srgbClr val="FFFFFF"/>
          </a:solidFill>
          <a:ln w="25400" cap="flat">
            <a:solidFill>
              <a:srgbClr val="DDDDDD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8" tIns="45718" rIns="45718" bIns="45718" numCol="1" spcCol="38100" rtlCol="0" anchor="ctr" forceAA="0">
            <a:spAutoFit/>
          </a:bodyPr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Microsoft YaHei" panose="020B0503020204020204" charset="-122"/>
                <a:ea typeface="Microsoft YaHei" panose="020B0503020204020204" charset="-122"/>
                <a:cs typeface="+mn-cs"/>
                <a:sym typeface="FZLanTingHeiS-R-GB" panose="02000500000000000000" charset="-122"/>
              </a:rPr>
              <a:t>max_length: len(context) + len(generated)</a:t>
            </a:r>
            <a:endParaRPr kumimoji="0" lang="en-US" b="0" i="0" u="none" strike="noStrike" cap="none" spc="0" normalizeH="0" baseline="0">
              <a:ln>
                <a:noFill/>
              </a:ln>
              <a:solidFill>
                <a:schemeClr val="tx1"/>
              </a:solidFill>
              <a:effectLst/>
              <a:uFillTx/>
              <a:latin typeface="Microsoft YaHei" panose="020B0503020204020204" charset="-122"/>
              <a:ea typeface="Microsoft YaHei" panose="020B0503020204020204" charset="-122"/>
              <a:cs typeface="+mn-cs"/>
              <a:sym typeface="FZLanTingHeiS-R-GB" panose="02000500000000000000" charset="-122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Microsoft YaHei" panose="020B0503020204020204" charset="-122"/>
                <a:ea typeface="Microsoft YaHei" panose="020B0503020204020204" charset="-122"/>
                <a:cs typeface="+mn-cs"/>
                <a:sym typeface="FZLanTingHeiS-R-GB" panose="02000500000000000000" charset="-122"/>
              </a:rPr>
              <a:t>max_new_tokens: len(generated)</a:t>
            </a:r>
            <a:endParaRPr kumimoji="0" lang="en-US" b="0" i="0" u="none" strike="noStrike" cap="none" spc="0" normalizeH="0" baseline="0">
              <a:ln>
                <a:noFill/>
              </a:ln>
              <a:solidFill>
                <a:schemeClr val="tx1"/>
              </a:solidFill>
              <a:effectLst/>
              <a:uFillTx/>
              <a:latin typeface="Microsoft YaHei" panose="020B0503020204020204" charset="-122"/>
              <a:ea typeface="Microsoft YaHei" panose="020B0503020204020204" charset="-122"/>
              <a:cs typeface="+mn-cs"/>
              <a:sym typeface="FZLanTingHeiS-R-GB" panose="02000500000000000000" charset="-122"/>
            </a:endParaRPr>
          </a:p>
        </p:txBody>
      </p:sp>
      <p:sp>
        <p:nvSpPr>
          <p:cNvPr id="10" name="Text Box 9"/>
          <p:cNvSpPr txBox="1"/>
          <p:nvPr/>
        </p:nvSpPr>
        <p:spPr>
          <a:xfrm>
            <a:off x="4038676" y="3546638"/>
            <a:ext cx="1512917" cy="367030"/>
          </a:xfrm>
          <a:prstGeom prst="rect">
            <a:avLst/>
          </a:prstGeom>
          <a:noFill/>
          <a:ln w="254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8" tIns="45718" rIns="45718" bIns="45718" numCol="1" spcCol="38100" rtlCol="0" anchor="t" forceAA="0">
            <a:spAutoFit/>
          </a:bodyPr>
          <a:p>
            <a:pPr marL="0" marR="0" indent="0" algn="ctr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FZLanTingHeiS-R-GB" panose="02000500000000000000" charset="-122"/>
              </a:rPr>
              <a:t>确定</a:t>
            </a:r>
            <a:r>
              <a:rPr kumimoji="0" lang="en-US" altLang="zh-CN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FZLanTingHeiS-R-GB" panose="02000500000000000000" charset="-122"/>
              </a:rPr>
              <a:t>/</a:t>
            </a:r>
            <a:r>
              <a:rPr kumimoji="0" lang="zh-CN" altLang="en-US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FZLanTingHeiS-R-GB" panose="02000500000000000000" charset="-122"/>
              </a:rPr>
              <a:t>重复</a:t>
            </a:r>
            <a:endParaRPr kumimoji="0" lang="zh-CN" altLang="en-US" b="0" i="0" u="none" strike="noStrike" cap="none" spc="0" normalizeH="0" baseline="0">
              <a:ln>
                <a:noFill/>
              </a:ln>
              <a:solidFill>
                <a:schemeClr val="tx1"/>
              </a:solidFill>
              <a:effectLst/>
              <a:uFillTx/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FZLanTingHeiS-R-GB" panose="02000500000000000000" charset="-122"/>
            </a:endParaRPr>
          </a:p>
        </p:txBody>
      </p:sp>
      <p:sp>
        <p:nvSpPr>
          <p:cNvPr id="12" name="Right Arrow 11"/>
          <p:cNvSpPr/>
          <p:nvPr/>
        </p:nvSpPr>
        <p:spPr>
          <a:xfrm>
            <a:off x="5995037" y="2771773"/>
            <a:ext cx="2861866" cy="1937689"/>
          </a:xfrm>
          <a:prstGeom prst="rightArrow">
            <a:avLst/>
          </a:prstGeom>
          <a:solidFill>
            <a:srgbClr val="FFFFFF"/>
          </a:solidFill>
          <a:ln w="25400" cap="flat">
            <a:solidFill>
              <a:srgbClr val="DDDDDD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8" tIns="45718" rIns="45718" bIns="45718" numCol="1" spcCol="38100" rtlCol="0" anchor="ctr" forceAA="0">
            <a:spAutoFit/>
          </a:bodyPr>
          <a:p>
            <a:pPr marL="0" marR="0" indent="0" algn="ctr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b="0" i="0" u="none" strike="noStrike" cap="none" spc="0" normalizeH="0" baseline="0">
              <a:ln>
                <a:noFill/>
              </a:ln>
              <a:solidFill>
                <a:schemeClr val="tx1"/>
              </a:solidFill>
              <a:effectLst/>
              <a:uFillTx/>
              <a:latin typeface="Microsoft YaHei" panose="020B0503020204020204" charset="-122"/>
              <a:ea typeface="Microsoft YaHei" panose="020B0503020204020204" charset="-122"/>
              <a:cs typeface="+mn-cs"/>
              <a:sym typeface="FZLanTingHeiS-R-GB" panose="02000500000000000000" charset="-122"/>
            </a:endParaRPr>
          </a:p>
          <a:p>
            <a:pPr marL="0" marR="0" indent="0" algn="ctr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Microsoft YaHei" panose="020B0503020204020204" charset="-122"/>
                <a:ea typeface="Microsoft YaHei" panose="020B0503020204020204" charset="-122"/>
                <a:cs typeface="+mn-cs"/>
                <a:sym typeface="FZLanTingHeiS-R-GB" panose="02000500000000000000" charset="-122"/>
              </a:rPr>
              <a:t>从小到大</a:t>
            </a:r>
            <a:endParaRPr kumimoji="0" lang="zh-CN" altLang="en-US" b="0" i="0" u="none" strike="noStrike" cap="none" spc="0" normalizeH="0" baseline="0">
              <a:ln>
                <a:noFill/>
              </a:ln>
              <a:solidFill>
                <a:schemeClr val="tx1"/>
              </a:solidFill>
              <a:effectLst/>
              <a:uFillTx/>
              <a:latin typeface="Microsoft YaHei" panose="020B0503020204020204" charset="-122"/>
              <a:ea typeface="Microsoft YaHei" panose="020B0503020204020204" charset="-122"/>
              <a:cs typeface="+mn-cs"/>
              <a:sym typeface="FZLanTingHeiS-R-GB" panose="02000500000000000000" charset="-122"/>
            </a:endParaRPr>
          </a:p>
          <a:p>
            <a:pPr marL="0" marR="0" indent="0" algn="ctr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b="0" i="0" u="none" strike="noStrike" cap="none" spc="0" normalizeH="0" baseline="0">
              <a:ln>
                <a:noFill/>
              </a:ln>
              <a:solidFill>
                <a:schemeClr val="tx1"/>
              </a:solidFill>
              <a:effectLst/>
              <a:uFillTx/>
              <a:latin typeface="Microsoft YaHei" panose="020B0503020204020204" charset="-122"/>
              <a:ea typeface="Microsoft YaHei" panose="020B0503020204020204" charset="-122"/>
              <a:cs typeface="+mn-cs"/>
              <a:sym typeface="FZLanTingHeiS-R-GB" panose="02000500000000000000" charset="-122"/>
            </a:endParaRPr>
          </a:p>
        </p:txBody>
      </p:sp>
      <p:sp>
        <p:nvSpPr>
          <p:cNvPr id="14" name="Rectangles 13"/>
          <p:cNvSpPr/>
          <p:nvPr/>
        </p:nvSpPr>
        <p:spPr>
          <a:xfrm>
            <a:off x="9479503" y="3556796"/>
            <a:ext cx="1259966" cy="367030"/>
          </a:xfrm>
          <a:prstGeom prst="rect">
            <a:avLst/>
          </a:prstGeom>
          <a:solidFill>
            <a:srgbClr val="FFFFFF"/>
          </a:solidFill>
          <a:ln w="25400" cap="flat">
            <a:solidFill>
              <a:srgbClr val="DDDDDD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8" tIns="45718" rIns="45718" bIns="45718" numCol="1" spcCol="38100" rtlCol="0" anchor="ctr" forceAA="0">
            <a:spAutoFit/>
          </a:bodyPr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b="0" i="0" u="none" strike="noStrike" cap="none" spc="0" normalizeH="0" baseline="0">
              <a:ln>
                <a:noFill/>
              </a:ln>
              <a:solidFill>
                <a:schemeClr val="tx1"/>
              </a:solidFill>
              <a:effectLst/>
              <a:uFillTx/>
              <a:latin typeface="Microsoft YaHei" panose="020B0503020204020204" charset="-122"/>
              <a:ea typeface="Microsoft YaHei" panose="020B0503020204020204" charset="-122"/>
              <a:cs typeface="+mn-cs"/>
              <a:sym typeface="FZLanTingHeiS-R-GB" panose="02000500000000000000" charset="-122"/>
            </a:endParaRPr>
          </a:p>
        </p:txBody>
      </p:sp>
      <p:sp>
        <p:nvSpPr>
          <p:cNvPr id="15" name="Text Box 14"/>
          <p:cNvSpPr txBox="1"/>
          <p:nvPr/>
        </p:nvSpPr>
        <p:spPr>
          <a:xfrm>
            <a:off x="9392896" y="3536739"/>
            <a:ext cx="1433731" cy="367030"/>
          </a:xfrm>
          <a:prstGeom prst="rect">
            <a:avLst/>
          </a:prstGeom>
          <a:noFill/>
          <a:ln w="254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8" tIns="45718" rIns="45718" bIns="45718" numCol="1" spcCol="38100" rtlCol="0" anchor="t" forceAA="0">
            <a:spAutoFit/>
          </a:bodyPr>
          <a:p>
            <a:pPr marL="0" marR="0" indent="0" algn="ctr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FZLanTingHeiS-R-GB" panose="02000500000000000000" charset="-122"/>
              </a:rPr>
              <a:t>随机</a:t>
            </a:r>
            <a:r>
              <a:rPr kumimoji="0" lang="en-US" altLang="zh-CN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FZLanTingHeiS-R-GB" panose="02000500000000000000" charset="-122"/>
              </a:rPr>
              <a:t>/</a:t>
            </a:r>
            <a:r>
              <a:rPr kumimoji="0" lang="zh-CN" altLang="en-US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FZLanTingHeiS-R-GB" panose="02000500000000000000" charset="-122"/>
              </a:rPr>
              <a:t>新颖</a:t>
            </a:r>
            <a:endParaRPr kumimoji="0" lang="zh-CN" altLang="en-US" b="0" i="0" u="none" strike="noStrike" cap="none" spc="0" normalizeH="0" baseline="0">
              <a:ln>
                <a:noFill/>
              </a:ln>
              <a:solidFill>
                <a:schemeClr val="tx1"/>
              </a:solidFill>
              <a:effectLst/>
              <a:uFillTx/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FZLanTingHeiS-R-GB" panose="02000500000000000000" charset="-122"/>
            </a:endParaRPr>
          </a:p>
        </p:txBody>
      </p:sp>
      <p:grpSp>
        <p:nvGrpSpPr>
          <p:cNvPr id="2" name="组合 3"/>
          <p:cNvGrpSpPr/>
          <p:nvPr/>
        </p:nvGrpSpPr>
        <p:grpSpPr>
          <a:xfrm>
            <a:off x="9226745" y="264590"/>
            <a:ext cx="2599565" cy="338121"/>
            <a:chOff x="2895762" y="53069"/>
            <a:chExt cx="6563861" cy="853752"/>
          </a:xfrm>
        </p:grpSpPr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1"/>
            <a:srcRect l="5241" t="4897" r="5241" b="4897"/>
            <a:stretch>
              <a:fillRect/>
            </a:stretch>
          </p:blipFill>
          <p:spPr>
            <a:xfrm>
              <a:off x="2895762" y="53069"/>
              <a:ext cx="853751" cy="853752"/>
            </a:xfrm>
            <a:custGeom>
              <a:avLst/>
              <a:gdLst>
                <a:gd name="connsiteX0" fmla="*/ 853751 w 1707502"/>
                <a:gd name="connsiteY0" fmla="*/ 0 h 1707502"/>
                <a:gd name="connsiteX1" fmla="*/ 1707502 w 1707502"/>
                <a:gd name="connsiteY1" fmla="*/ 853751 h 1707502"/>
                <a:gd name="connsiteX2" fmla="*/ 853751 w 1707502"/>
                <a:gd name="connsiteY2" fmla="*/ 1707502 h 1707502"/>
                <a:gd name="connsiteX3" fmla="*/ 0 w 1707502"/>
                <a:gd name="connsiteY3" fmla="*/ 853751 h 1707502"/>
                <a:gd name="connsiteX4" fmla="*/ 853751 w 1707502"/>
                <a:gd name="connsiteY4" fmla="*/ 0 h 1707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7502" h="1707502">
                  <a:moveTo>
                    <a:pt x="853751" y="0"/>
                  </a:moveTo>
                  <a:cubicBezTo>
                    <a:pt x="1325265" y="0"/>
                    <a:pt x="1707502" y="382237"/>
                    <a:pt x="1707502" y="853751"/>
                  </a:cubicBezTo>
                  <a:cubicBezTo>
                    <a:pt x="1707502" y="1325265"/>
                    <a:pt x="1325265" y="1707502"/>
                    <a:pt x="853751" y="1707502"/>
                  </a:cubicBezTo>
                  <a:cubicBezTo>
                    <a:pt x="382237" y="1707502"/>
                    <a:pt x="0" y="1325265"/>
                    <a:pt x="0" y="853751"/>
                  </a:cubicBezTo>
                  <a:cubicBezTo>
                    <a:pt x="0" y="382237"/>
                    <a:pt x="382237" y="0"/>
                    <a:pt x="853751" y="0"/>
                  </a:cubicBezTo>
                  <a:close/>
                </a:path>
              </a:pathLst>
            </a:custGeom>
          </p:spPr>
        </p:pic>
        <p:pic>
          <p:nvPicPr>
            <p:cNvPr id="3" name="图片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77821" y="60444"/>
              <a:ext cx="5481802" cy="813705"/>
            </a:xfrm>
            <a:prstGeom prst="rect">
              <a:avLst/>
            </a:prstGeom>
          </p:spPr>
        </p:pic>
      </p:grpSp>
    </p:spTree>
  </p:cSld>
  <p:clrMapOvr>
    <a:masterClrMapping/>
  </p:clrMapOvr>
  <p:transition spd="med"/>
</p:sld>
</file>

<file path=ppt/tags/tag1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UNIT_TABLE_BEAUTIFY" val="smartTable{375b48fc-fbba-4b6c-b904-d6795370fdad}"/>
</p:tagLst>
</file>

<file path=ppt/tags/tag3.xml><?xml version="1.0" encoding="utf-8"?>
<p:tagLst xmlns:p="http://schemas.openxmlformats.org/presentationml/2006/main">
  <p:tag name="KSO_WM_UNIT_TABLE_BEAUTIFY" val="smartTable{375b48fc-fbba-4b6c-b904-d6795370fdad}"/>
</p:tagLst>
</file>

<file path=ppt/tags/tag4.xml><?xml version="1.0" encoding="utf-8"?>
<p:tagLst xmlns:p="http://schemas.openxmlformats.org/presentationml/2006/main">
  <p:tag name="KSO_WM_UNIT_TABLE_BEAUTIFY" val="smartTable{375b48fc-fbba-4b6c-b904-d6795370fdad}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3088</Words>
  <Application>WPS Presentation</Application>
  <PresentationFormat>宽屏</PresentationFormat>
  <Paragraphs>421</Paragraphs>
  <Slides>38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38</vt:i4>
      </vt:variant>
    </vt:vector>
  </HeadingPairs>
  <TitlesOfParts>
    <vt:vector size="57" baseType="lpstr">
      <vt:lpstr>Arial</vt:lpstr>
      <vt:lpstr>SimSun</vt:lpstr>
      <vt:lpstr>Wingdings</vt:lpstr>
      <vt:lpstr>微软雅黑</vt:lpstr>
      <vt:lpstr>Arial Unicode MS</vt:lpstr>
      <vt:lpstr>Calibri</vt:lpstr>
      <vt:lpstr>Helvetica Neue</vt:lpstr>
      <vt:lpstr>SimSun</vt:lpstr>
      <vt:lpstr>宋体-简</vt:lpstr>
      <vt:lpstr>SimSun</vt:lpstr>
      <vt:lpstr>Microsoft YaHei</vt:lpstr>
      <vt:lpstr>FZLanTingHeiS-DB-GB</vt:lpstr>
      <vt:lpstr>FZLanTingKanHeiS-R-GB</vt:lpstr>
      <vt:lpstr>FZLanTingHeiS-R-GB</vt:lpstr>
      <vt:lpstr>方正兰亭中粗黑简体</vt:lpstr>
      <vt:lpstr>Apple Color Emoji</vt:lpstr>
      <vt:lpstr>Calibri Light</vt:lpstr>
      <vt:lpstr>Yahei Mono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高超</dc:creator>
  <cp:lastModifiedBy>Yam</cp:lastModifiedBy>
  <cp:revision>77</cp:revision>
  <dcterms:created xsi:type="dcterms:W3CDTF">2023-12-15T03:56:45Z</dcterms:created>
  <dcterms:modified xsi:type="dcterms:W3CDTF">2023-12-15T03:56:45Z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827DCE47F0934A91A9C3A3876613A531_13</vt:lpwstr>
  </property>
  <property fmtid="{D5CDD505-2E9C-101B-9397-08002B2CF9AE}" pid="3" name="KSOProductBuildVer">
    <vt:lpwstr>1033-3.2.0.6370</vt:lpwstr>
  </property>
</Properties>
</file>